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96" r:id="rId2"/>
    <p:sldId id="263" r:id="rId3"/>
    <p:sldId id="265" r:id="rId4"/>
    <p:sldId id="299" r:id="rId5"/>
    <p:sldId id="300" r:id="rId6"/>
    <p:sldId id="301" r:id="rId7"/>
    <p:sldId id="302" r:id="rId8"/>
    <p:sldId id="294" r:id="rId9"/>
    <p:sldId id="276" r:id="rId10"/>
    <p:sldId id="295" r:id="rId11"/>
    <p:sldId id="284" r:id="rId12"/>
    <p:sldId id="314" r:id="rId13"/>
    <p:sldId id="288" r:id="rId14"/>
    <p:sldId id="306" r:id="rId15"/>
  </p:sldIdLst>
  <p:sldSz cx="9144000" cy="5143500" type="screen16x9"/>
  <p:notesSz cx="6950075" cy="9236075"/>
  <p:custShowLst>
    <p:custShow name="Custom Show 1" id="0">
      <p:sldLst/>
    </p:custShow>
  </p:custShow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2">
          <p15:clr>
            <a:srgbClr val="A4A3A4"/>
          </p15:clr>
        </p15:guide>
        <p15:guide id="2" orient="horz" pos="2952">
          <p15:clr>
            <a:srgbClr val="A4A3A4"/>
          </p15:clr>
        </p15:guide>
        <p15:guide id="3" orient="horz" pos="520">
          <p15:clr>
            <a:srgbClr val="A4A3A4"/>
          </p15:clr>
        </p15:guide>
        <p15:guide id="4" orient="horz" pos="659">
          <p15:clr>
            <a:srgbClr val="A4A3A4"/>
          </p15:clr>
        </p15:guide>
        <p15:guide id="5" orient="horz" pos="871">
          <p15:clr>
            <a:srgbClr val="A4A3A4"/>
          </p15:clr>
        </p15:guide>
        <p15:guide id="6" orient="horz" pos="980">
          <p15:clr>
            <a:srgbClr val="A4A3A4"/>
          </p15:clr>
        </p15:guide>
        <p15:guide id="7" orient="horz" pos="1212">
          <p15:clr>
            <a:srgbClr val="A4A3A4"/>
          </p15:clr>
        </p15:guide>
        <p15:guide id="8" orient="horz" pos="1322">
          <p15:clr>
            <a:srgbClr val="A4A3A4"/>
          </p15:clr>
        </p15:guide>
        <p15:guide id="9" orient="horz" pos="1559">
          <p15:clr>
            <a:srgbClr val="A4A3A4"/>
          </p15:clr>
        </p15:guide>
        <p15:guide id="10" orient="horz" pos="1666">
          <p15:clr>
            <a:srgbClr val="A4A3A4"/>
          </p15:clr>
        </p15:guide>
        <p15:guide id="11" orient="horz" pos="1843">
          <p15:clr>
            <a:srgbClr val="A4A3A4"/>
          </p15:clr>
        </p15:guide>
        <p15:guide id="12" orient="horz" pos="1904">
          <p15:clr>
            <a:srgbClr val="A4A3A4"/>
          </p15:clr>
        </p15:guide>
        <p15:guide id="13" orient="horz" pos="2244" userDrawn="1">
          <p15:clr>
            <a:srgbClr val="A4A3A4"/>
          </p15:clr>
        </p15:guide>
        <p15:guide id="14" orient="horz" pos="2350">
          <p15:clr>
            <a:srgbClr val="A4A3A4"/>
          </p15:clr>
        </p15:guide>
        <p15:guide id="15" orient="horz" pos="2593">
          <p15:clr>
            <a:srgbClr val="A4A3A4"/>
          </p15:clr>
        </p15:guide>
        <p15:guide id="16" orient="horz" pos="2696">
          <p15:clr>
            <a:srgbClr val="A4A3A4"/>
          </p15:clr>
        </p15:guide>
        <p15:guide id="17" orient="horz" pos="962">
          <p15:clr>
            <a:srgbClr val="A4A3A4"/>
          </p15:clr>
        </p15:guide>
        <p15:guide id="18" orient="horz" pos="1988">
          <p15:clr>
            <a:srgbClr val="A4A3A4"/>
          </p15:clr>
        </p15:guide>
        <p15:guide id="19" orient="horz" pos="600">
          <p15:clr>
            <a:srgbClr val="A4A3A4"/>
          </p15:clr>
        </p15:guide>
        <p15:guide id="20" orient="horz" pos="2013">
          <p15:clr>
            <a:srgbClr val="A4A3A4"/>
          </p15:clr>
        </p15:guide>
        <p15:guide id="21" pos="2880">
          <p15:clr>
            <a:srgbClr val="A4A3A4"/>
          </p15:clr>
        </p15:guide>
        <p15:guide id="22" pos="293">
          <p15:clr>
            <a:srgbClr val="A4A3A4"/>
          </p15:clr>
        </p15:guide>
        <p15:guide id="23" pos="5477">
          <p15:clr>
            <a:srgbClr val="A4A3A4"/>
          </p15:clr>
        </p15:guide>
        <p15:guide id="24" pos="844">
          <p15:clr>
            <a:srgbClr val="A4A3A4"/>
          </p15:clr>
        </p15:guide>
        <p15:guide id="25" pos="960">
          <p15:clr>
            <a:srgbClr val="A4A3A4"/>
          </p15:clr>
        </p15:guide>
        <p15:guide id="26" pos="1512">
          <p15:clr>
            <a:srgbClr val="A4A3A4"/>
          </p15:clr>
        </p15:guide>
        <p15:guide id="27" pos="1621">
          <p15:clr>
            <a:srgbClr val="A4A3A4"/>
          </p15:clr>
        </p15:guide>
        <p15:guide id="28" pos="2170">
          <p15:clr>
            <a:srgbClr val="A4A3A4"/>
          </p15:clr>
        </p15:guide>
        <p15:guide id="29" pos="2286">
          <p15:clr>
            <a:srgbClr val="A4A3A4"/>
          </p15:clr>
        </p15:guide>
        <p15:guide id="30" pos="2825">
          <p15:clr>
            <a:srgbClr val="A4A3A4"/>
          </p15:clr>
        </p15:guide>
        <p15:guide id="31" pos="2938">
          <p15:clr>
            <a:srgbClr val="A4A3A4"/>
          </p15:clr>
        </p15:guide>
        <p15:guide id="32" pos="3493">
          <p15:clr>
            <a:srgbClr val="A4A3A4"/>
          </p15:clr>
        </p15:guide>
        <p15:guide id="33" pos="3605">
          <p15:clr>
            <a:srgbClr val="A4A3A4"/>
          </p15:clr>
        </p15:guide>
        <p15:guide id="34" pos="4154">
          <p15:clr>
            <a:srgbClr val="A4A3A4"/>
          </p15:clr>
        </p15:guide>
        <p15:guide id="35" pos="4264">
          <p15:clr>
            <a:srgbClr val="A4A3A4"/>
          </p15:clr>
        </p15:guide>
        <p15:guide id="36" pos="4818">
          <p15:clr>
            <a:srgbClr val="A4A3A4"/>
          </p15:clr>
        </p15:guide>
        <p15:guide id="37" pos="492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 userDrawn="1">
          <p15:clr>
            <a:srgbClr val="A4A3A4"/>
          </p15:clr>
        </p15:guide>
        <p15:guide id="2" pos="218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36" autoAdjust="0"/>
    <p:restoredTop sz="66286" autoAdjust="0"/>
  </p:normalViewPr>
  <p:slideViewPr>
    <p:cSldViewPr snapToGrid="0" snapToObjects="1" showGuides="1">
      <p:cViewPr varScale="1">
        <p:scale>
          <a:sx n="82" d="100"/>
          <a:sy n="82" d="100"/>
        </p:scale>
        <p:origin x="1565" y="72"/>
      </p:cViewPr>
      <p:guideLst>
        <p:guide orient="horz" pos="292"/>
        <p:guide orient="horz" pos="2952"/>
        <p:guide orient="horz" pos="520"/>
        <p:guide orient="horz" pos="659"/>
        <p:guide orient="horz" pos="871"/>
        <p:guide orient="horz" pos="980"/>
        <p:guide orient="horz" pos="1212"/>
        <p:guide orient="horz" pos="1322"/>
        <p:guide orient="horz" pos="1559"/>
        <p:guide orient="horz" pos="1666"/>
        <p:guide orient="horz" pos="1843"/>
        <p:guide orient="horz" pos="1904"/>
        <p:guide orient="horz" pos="2244"/>
        <p:guide orient="horz" pos="2350"/>
        <p:guide orient="horz" pos="2593"/>
        <p:guide orient="horz" pos="2696"/>
        <p:guide orient="horz" pos="962"/>
        <p:guide orient="horz" pos="1988"/>
        <p:guide orient="horz" pos="600"/>
        <p:guide orient="horz" pos="2013"/>
        <p:guide pos="2880"/>
        <p:guide pos="293"/>
        <p:guide pos="5477"/>
        <p:guide pos="844"/>
        <p:guide pos="960"/>
        <p:guide pos="1512"/>
        <p:guide pos="1621"/>
        <p:guide pos="2170"/>
        <p:guide pos="2286"/>
        <p:guide pos="2825"/>
        <p:guide pos="2938"/>
        <p:guide pos="3493"/>
        <p:guide pos="3605"/>
        <p:guide pos="4154"/>
        <p:guide pos="4264"/>
        <p:guide pos="4818"/>
        <p:guide pos="4925"/>
      </p:guideLst>
    </p:cSldViewPr>
  </p:slideViewPr>
  <p:outlineViewPr>
    <p:cViewPr>
      <p:scale>
        <a:sx n="33" d="100"/>
        <a:sy n="33" d="100"/>
      </p:scale>
      <p:origin x="12" y="494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8" d="100"/>
        <a:sy n="68" d="100"/>
      </p:scale>
      <p:origin x="0" y="0"/>
    </p:cViewPr>
  </p:sorterViewPr>
  <p:notesViewPr>
    <p:cSldViewPr snapToGrid="0" snapToObjects="1">
      <p:cViewPr varScale="1">
        <p:scale>
          <a:sx n="52" d="100"/>
          <a:sy n="52" d="100"/>
        </p:scale>
        <p:origin x="-2868" y="-96"/>
      </p:cViewPr>
      <p:guideLst>
        <p:guide orient="horz" pos="2909"/>
        <p:guide pos="218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78" tIns="46239" rIns="92478" bIns="46239" rtlCol="0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7" y="0"/>
            <a:ext cx="3011699" cy="461804"/>
          </a:xfrm>
          <a:prstGeom prst="rect">
            <a:avLst/>
          </a:prstGeom>
        </p:spPr>
        <p:txBody>
          <a:bodyPr vert="horz" lIns="92478" tIns="46239" rIns="92478" bIns="46239" rtlCol="0"/>
          <a:lstStyle>
            <a:lvl1pPr algn="r">
              <a:defRPr sz="1100"/>
            </a:lvl1pPr>
          </a:lstStyle>
          <a:p>
            <a:fld id="{6679DDD7-FFE4-41C9-B253-654385D9CCC9}" type="datetimeFigureOut">
              <a:rPr lang="en-US" smtClean="0"/>
              <a:t>4/24/2018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2150"/>
            <a:ext cx="61563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78" tIns="46239" rIns="92478" bIns="4623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78" tIns="46239" rIns="92478" bIns="4623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78" tIns="46239" rIns="92478" bIns="46239" rtlCol="0" anchor="b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7" y="8772668"/>
            <a:ext cx="3011699" cy="461804"/>
          </a:xfrm>
          <a:prstGeom prst="rect">
            <a:avLst/>
          </a:prstGeom>
        </p:spPr>
        <p:txBody>
          <a:bodyPr vert="horz" lIns="92478" tIns="46239" rIns="92478" bIns="46239" rtlCol="0" anchor="b"/>
          <a:lstStyle>
            <a:lvl1pPr algn="r">
              <a:defRPr sz="1100"/>
            </a:lvl1pPr>
          </a:lstStyle>
          <a:p>
            <a:fld id="{3FCC8470-24D1-450F-A570-5C18DDCA07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803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31">
              <a:defRPr/>
            </a:pPr>
            <a:endParaRPr lang="en-US" sz="1200" i="0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CC8470-24D1-450F-A570-5C18DDCA07B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2014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CC8470-24D1-450F-A570-5C18DDCA07B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6261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874898">
              <a:buFont typeface="Arial" panose="020B0604020202020204" pitchFamily="34" charset="0"/>
              <a:buNone/>
              <a:defRPr/>
            </a:pPr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CC8470-24D1-450F-A570-5C18DDCA07BC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7545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31">
              <a:defRPr/>
            </a:pPr>
            <a:endParaRPr lang="en-US" i="0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CC8470-24D1-450F-A570-5C18DDCA07BC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2483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31">
              <a:defRPr/>
            </a:pPr>
            <a:endParaRPr lang="en-US" sz="12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CC8470-24D1-450F-A570-5C18DDCA07BC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4092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31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CC8470-24D1-450F-A570-5C18DDCA07BC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5873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31">
              <a:defRPr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CC8470-24D1-450F-A570-5C18DDCA07B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5852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31">
              <a:defRPr/>
            </a:pPr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CC8470-24D1-450F-A570-5C18DDCA07B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3950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31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CC8470-24D1-450F-A570-5C18DDCA07B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4733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31"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CC8470-24D1-450F-A570-5C18DDCA07B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4844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31">
              <a:defRPr/>
            </a:pPr>
            <a:endParaRPr lang="en-US" sz="1200" i="0" u="none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CC8470-24D1-450F-A570-5C18DDCA07B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1936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31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CC8470-24D1-450F-A570-5C18DDCA07B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3865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 smtClean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CC8470-24D1-450F-A570-5C18DDCA07B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3416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i="1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CC8470-24D1-450F-A570-5C18DDCA07B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125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86"/>
            <a:ext cx="9144000" cy="51457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7175"/>
            <a:ext cx="7772400" cy="1173163"/>
          </a:xfrm>
        </p:spPr>
        <p:txBody>
          <a:bodyPr/>
          <a:lstStyle>
            <a:lvl1pPr>
              <a:lnSpc>
                <a:spcPts val="4000"/>
              </a:lnSpc>
              <a:defRPr sz="3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grpSp>
        <p:nvGrpSpPr>
          <p:cNvPr id="20" name="Group 19"/>
          <p:cNvGrpSpPr>
            <a:grpSpLocks noChangeAspect="1"/>
          </p:cNvGrpSpPr>
          <p:nvPr userDrawn="1"/>
        </p:nvGrpSpPr>
        <p:grpSpPr>
          <a:xfrm>
            <a:off x="-2094" y="-873"/>
            <a:ext cx="9144000" cy="485895"/>
            <a:chOff x="-35960" y="-20226"/>
            <a:chExt cx="9179960" cy="487806"/>
          </a:xfrm>
        </p:grpSpPr>
        <p:sp>
          <p:nvSpPr>
            <p:cNvPr id="21" name="Rectangle 20"/>
            <p:cNvSpPr/>
            <p:nvPr userDrawn="1"/>
          </p:nvSpPr>
          <p:spPr>
            <a:xfrm>
              <a:off x="-35960" y="-20226"/>
              <a:ext cx="9179960" cy="452846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Gill Sans MT" panose="020B0502020104020203" pitchFamily="34" charset="0"/>
              </a:endParaRPr>
            </a:p>
          </p:txBody>
        </p:sp>
        <p:pic>
          <p:nvPicPr>
            <p:cNvPr id="22" name="Picture 2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0349" y="85010"/>
              <a:ext cx="1344989" cy="2709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" name="Rectangle 22"/>
            <p:cNvSpPr/>
            <p:nvPr/>
          </p:nvSpPr>
          <p:spPr>
            <a:xfrm>
              <a:off x="-35960" y="431004"/>
              <a:ext cx="9179959" cy="36576"/>
            </a:xfrm>
            <a:prstGeom prst="rect">
              <a:avLst/>
            </a:prstGeom>
            <a:gradFill>
              <a:gsLst>
                <a:gs pos="0">
                  <a:schemeClr val="accent6">
                    <a:lumMod val="10000"/>
                    <a:alpha val="40000"/>
                  </a:schemeClr>
                </a:gs>
                <a:gs pos="88000">
                  <a:schemeClr val="accent6">
                    <a:lumMod val="10000"/>
                    <a:alpha val="0"/>
                  </a:schemeClr>
                </a:gs>
              </a:gsLst>
              <a:lin ang="5400000" scaled="0"/>
            </a:gra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Gill Sans MT" panose="020B05020201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1429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5" y="0"/>
            <a:ext cx="9144000" cy="51480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7175"/>
            <a:ext cx="7772400" cy="1173163"/>
          </a:xfrm>
        </p:spPr>
        <p:txBody>
          <a:bodyPr/>
          <a:lstStyle>
            <a:lvl1pPr>
              <a:lnSpc>
                <a:spcPts val="4000"/>
              </a:lnSpc>
              <a:defRPr sz="3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grpSp>
        <p:nvGrpSpPr>
          <p:cNvPr id="20" name="Group 19"/>
          <p:cNvGrpSpPr>
            <a:grpSpLocks noChangeAspect="1"/>
          </p:cNvGrpSpPr>
          <p:nvPr userDrawn="1"/>
        </p:nvGrpSpPr>
        <p:grpSpPr>
          <a:xfrm>
            <a:off x="-2094" y="-873"/>
            <a:ext cx="9144000" cy="485895"/>
            <a:chOff x="-35960" y="-20226"/>
            <a:chExt cx="9179960" cy="487806"/>
          </a:xfrm>
        </p:grpSpPr>
        <p:sp>
          <p:nvSpPr>
            <p:cNvPr id="21" name="Rectangle 20"/>
            <p:cNvSpPr/>
            <p:nvPr userDrawn="1"/>
          </p:nvSpPr>
          <p:spPr>
            <a:xfrm>
              <a:off x="-35960" y="-20226"/>
              <a:ext cx="9179960" cy="452846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Gill Sans MT" panose="020B0502020104020203" pitchFamily="34" charset="0"/>
              </a:endParaRPr>
            </a:p>
          </p:txBody>
        </p:sp>
        <p:pic>
          <p:nvPicPr>
            <p:cNvPr id="22" name="Picture 2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0349" y="85010"/>
              <a:ext cx="1344989" cy="2709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" name="Rectangle 22"/>
            <p:cNvSpPr/>
            <p:nvPr/>
          </p:nvSpPr>
          <p:spPr>
            <a:xfrm>
              <a:off x="-35960" y="431004"/>
              <a:ext cx="9179959" cy="36576"/>
            </a:xfrm>
            <a:prstGeom prst="rect">
              <a:avLst/>
            </a:prstGeom>
            <a:gradFill>
              <a:gsLst>
                <a:gs pos="0">
                  <a:schemeClr val="accent6">
                    <a:lumMod val="10000"/>
                    <a:alpha val="40000"/>
                  </a:schemeClr>
                </a:gs>
                <a:gs pos="88000">
                  <a:schemeClr val="accent6">
                    <a:lumMod val="10000"/>
                    <a:alpha val="0"/>
                  </a:schemeClr>
                </a:gs>
              </a:gsLst>
              <a:lin ang="5400000" scaled="0"/>
            </a:gra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Gill Sans MT" panose="020B05020201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216396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35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65864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_Right_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4565649" y="0"/>
            <a:ext cx="4578351" cy="2571750"/>
          </a:xfrm>
          <a:solidFill>
            <a:schemeClr val="bg1">
              <a:lumMod val="75000"/>
            </a:schemeClr>
          </a:solidFill>
        </p:spPr>
        <p:txBody>
          <a:bodyPr anchor="ctr" anchorCtr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4565649" y="2571750"/>
            <a:ext cx="4578351" cy="2571750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/>
          <a:p>
            <a:endParaRPr lang="en-US" dirty="0"/>
          </a:p>
        </p:txBody>
      </p:sp>
      <p:sp>
        <p:nvSpPr>
          <p:cNvPr id="7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4572844" cy="51435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30251215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_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-5683" y="0"/>
            <a:ext cx="9144844" cy="51435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6137" y="3166610"/>
            <a:ext cx="4027488" cy="13989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31944176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ndard_Left_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-12702" y="0"/>
            <a:ext cx="4585545" cy="2571750"/>
          </a:xfrm>
          <a:solidFill>
            <a:schemeClr val="bg1">
              <a:lumMod val="75000"/>
            </a:schemeClr>
          </a:solidFill>
        </p:spPr>
        <p:txBody>
          <a:bodyPr anchor="ctr" anchorCtr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-12702" y="2571750"/>
            <a:ext cx="4578351" cy="2571750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/>
          <a:p>
            <a:endParaRPr lang="en-US" dirty="0"/>
          </a:p>
        </p:txBody>
      </p:sp>
      <p:sp>
        <p:nvSpPr>
          <p:cNvPr id="13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4566317" y="0"/>
            <a:ext cx="4572844" cy="51435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4075" y="1524453"/>
            <a:ext cx="4019550" cy="122358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6137" y="3166610"/>
            <a:ext cx="4027488" cy="13989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83193592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35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76"/>
            <a:ext cx="8237538" cy="1346654"/>
          </a:xfrm>
        </p:spPr>
        <p:txBody>
          <a:bodyPr anchor="t"/>
          <a:lstStyle>
            <a:lvl1pPr algn="ctr">
              <a:lnSpc>
                <a:spcPts val="5000"/>
              </a:lnSpc>
              <a:defRPr sz="4800" b="0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3338" y="3169274"/>
            <a:ext cx="4021137" cy="1125140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7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2573338" y="914402"/>
            <a:ext cx="4021137" cy="348342"/>
          </a:xfrm>
        </p:spPr>
        <p:txBody>
          <a:bodyPr/>
          <a:lstStyle>
            <a:lvl1pPr>
              <a:lnSpc>
                <a:spcPts val="1800"/>
              </a:lnSpc>
              <a:spcBef>
                <a:spcPts val="0"/>
              </a:spcBef>
              <a:defRPr sz="900" cap="all" spc="90" baseline="0"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4541837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edia Placeholder 11"/>
          <p:cNvSpPr>
            <a:spLocks noGrp="1"/>
          </p:cNvSpPr>
          <p:nvPr>
            <p:ph type="media" sz="quarter" idx="15"/>
          </p:nvPr>
        </p:nvSpPr>
        <p:spPr>
          <a:xfrm>
            <a:off x="-6350" y="0"/>
            <a:ext cx="9150350" cy="51435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5946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5138" y="1524453"/>
            <a:ext cx="4019550" cy="122358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166610"/>
            <a:ext cx="4027488" cy="139898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0"/>
              </a:defRPr>
            </a:lvl1pPr>
          </a:lstStyle>
          <a:p>
            <a:fld id="{0C4608CD-3EBE-4A22-9201-CC8E596F57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345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0" r:id="rId3"/>
    <p:sldLayoutId id="2147483662" r:id="rId4"/>
    <p:sldLayoutId id="2147483663" r:id="rId5"/>
    <p:sldLayoutId id="2147483664" r:id="rId6"/>
    <p:sldLayoutId id="2147483651" r:id="rId7"/>
    <p:sldLayoutId id="2147483661" r:id="rId8"/>
  </p:sldLayoutIdLst>
  <p:transition>
    <p:fad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lnSpc>
          <a:spcPts val="3200"/>
        </a:lnSpc>
        <a:spcBef>
          <a:spcPct val="0"/>
        </a:spcBef>
        <a:buNone/>
        <a:defRPr sz="3000" kern="1200" cap="all" baseline="0">
          <a:solidFill>
            <a:schemeClr val="tx1"/>
          </a:solidFill>
          <a:latin typeface="Centaur" panose="02030504050205020304" pitchFamily="18" charset="0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ct val="20000"/>
        </a:spcBef>
        <a:buFontTx/>
        <a:buNone/>
        <a:defRPr sz="1600" kern="1200" spc="-30" baseline="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1pPr>
      <a:lvl2pPr marL="285750" indent="-285750" algn="ctr" defTabSz="914400" rtl="0" eaLnBrk="1" latinLnBrk="0" hangingPunct="1">
        <a:lnSpc>
          <a:spcPct val="100000"/>
        </a:lnSpc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2pPr>
      <a:lvl3pPr marL="514350" indent="-228600" algn="ctr" defTabSz="914400" rtl="0" eaLnBrk="1" latinLnBrk="0" hangingPunct="1">
        <a:lnSpc>
          <a:spcPct val="100000"/>
        </a:lnSpc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3pPr>
      <a:lvl4pPr marL="854075" indent="-228600" algn="ctr" defTabSz="914400" rtl="0" eaLnBrk="1" latinLnBrk="0" hangingPunct="1">
        <a:lnSpc>
          <a:spcPct val="100000"/>
        </a:lnSpc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4pPr>
      <a:lvl5pPr marL="1258888" indent="-228600" algn="ctr" defTabSz="914400" rtl="0" eaLnBrk="1" latinLnBrk="0" hangingPunct="1">
        <a:lnSpc>
          <a:spcPct val="100000"/>
        </a:lnSpc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emf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jpeg"/><Relationship Id="rId4" Type="http://schemas.openxmlformats.org/officeDocument/2006/relationships/image" Target="../media/image2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2.jpeg"/><Relationship Id="rId7" Type="http://schemas.openxmlformats.org/officeDocument/2006/relationships/image" Target="../media/image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8" y="15688"/>
            <a:ext cx="9144000" cy="5148072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491145" y="3102162"/>
            <a:ext cx="6157519" cy="1125140"/>
          </a:xfrm>
        </p:spPr>
        <p:txBody>
          <a:bodyPr/>
          <a:lstStyle/>
          <a:p>
            <a:r>
              <a:rPr lang="en-US" dirty="0"/>
              <a:t>Schwarzman Scholars brings together young leaders from around the world who have the demonstrated ability, through their leadership on campus or in the workplace, to bridge different perspectives </a:t>
            </a:r>
            <a:r>
              <a:rPr lang="en-US" dirty="0" smtClean="0"/>
              <a:t>and </a:t>
            </a:r>
            <a:r>
              <a:rPr lang="en-US" dirty="0"/>
              <a:t>produce results on issues of importance.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813122" y="1561040"/>
            <a:ext cx="7772400" cy="11731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800" b="0" kern="1200" cap="all" baseline="0">
                <a:solidFill>
                  <a:schemeClr val="bg1"/>
                </a:solidFill>
                <a:latin typeface="Centaur" panose="02030504050205020304" pitchFamily="18" charset="0"/>
                <a:ea typeface="+mj-ea"/>
                <a:cs typeface="+mj-cs"/>
              </a:defRPr>
            </a:lvl1pPr>
          </a:lstStyle>
          <a:p>
            <a:pPr>
              <a:lnSpc>
                <a:spcPts val="4000"/>
              </a:lnSpc>
              <a:spcAft>
                <a:spcPts val="1200"/>
              </a:spcAft>
            </a:pPr>
            <a:r>
              <a:rPr lang="en-US" sz="4400" cap="none" dirty="0">
                <a:solidFill>
                  <a:srgbClr val="A39161"/>
                </a:solidFill>
              </a:rPr>
              <a:t>GLOBAL LEADERSHIP </a:t>
            </a:r>
          </a:p>
          <a:p>
            <a:pPr>
              <a:lnSpc>
                <a:spcPts val="4000"/>
              </a:lnSpc>
              <a:spcAft>
                <a:spcPts val="1200"/>
              </a:spcAft>
            </a:pPr>
            <a:r>
              <a:rPr lang="en-US" sz="4400" cap="none" dirty="0">
                <a:solidFill>
                  <a:srgbClr val="A39161"/>
                </a:solidFill>
              </a:rPr>
              <a:t>FOR THE 21</a:t>
            </a:r>
            <a:r>
              <a:rPr lang="en-US" sz="4400" cap="none" baseline="30000" dirty="0">
                <a:solidFill>
                  <a:srgbClr val="A39161"/>
                </a:solidFill>
              </a:rPr>
              <a:t>ST</a:t>
            </a:r>
            <a:r>
              <a:rPr lang="en-US" sz="4400" cap="none" dirty="0">
                <a:solidFill>
                  <a:srgbClr val="A39161"/>
                </a:solidFill>
              </a:rPr>
              <a:t> CENTURY</a:t>
            </a:r>
            <a:r>
              <a:rPr lang="en-US" sz="4000" cap="none" dirty="0">
                <a:solidFill>
                  <a:srgbClr val="A39161"/>
                </a:solidFill>
              </a:rPr>
              <a:t/>
            </a:r>
            <a:br>
              <a:rPr lang="en-US" sz="4000" cap="none" dirty="0">
                <a:solidFill>
                  <a:srgbClr val="A39161"/>
                </a:solidFill>
              </a:rPr>
            </a:br>
            <a:r>
              <a:rPr lang="en-US" cap="none" dirty="0">
                <a:solidFill>
                  <a:srgbClr val="A39161"/>
                </a:solidFill>
              </a:rPr>
              <a:t> </a:t>
            </a:r>
            <a:endParaRPr lang="en-US" i="1" cap="none" dirty="0">
              <a:solidFill>
                <a:srgbClr val="A39161"/>
              </a:solidFill>
            </a:endParaRPr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-2094" y="8004"/>
            <a:ext cx="9144000" cy="485895"/>
            <a:chOff x="-35960" y="-20226"/>
            <a:chExt cx="9179960" cy="487806"/>
          </a:xfrm>
        </p:grpSpPr>
        <p:sp>
          <p:nvSpPr>
            <p:cNvPr id="8" name="Rectangle 7"/>
            <p:cNvSpPr/>
            <p:nvPr userDrawn="1"/>
          </p:nvSpPr>
          <p:spPr>
            <a:xfrm>
              <a:off x="-35960" y="-20226"/>
              <a:ext cx="9179960" cy="452846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Gill Sans MT" panose="020B0502020104020203" pitchFamily="34" charset="0"/>
              </a:endParaRPr>
            </a:p>
          </p:txBody>
        </p:sp>
        <p:pic>
          <p:nvPicPr>
            <p:cNvPr id="9" name="Picture 2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0349" y="85010"/>
              <a:ext cx="1344989" cy="2709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Rectangle 9"/>
            <p:cNvSpPr/>
            <p:nvPr/>
          </p:nvSpPr>
          <p:spPr>
            <a:xfrm>
              <a:off x="-35960" y="431004"/>
              <a:ext cx="9179959" cy="36576"/>
            </a:xfrm>
            <a:prstGeom prst="rect">
              <a:avLst/>
            </a:prstGeom>
            <a:gradFill>
              <a:gsLst>
                <a:gs pos="0">
                  <a:schemeClr val="accent6">
                    <a:lumMod val="10000"/>
                    <a:alpha val="40000"/>
                  </a:schemeClr>
                </a:gs>
                <a:gs pos="88000">
                  <a:schemeClr val="accent6">
                    <a:lumMod val="10000"/>
                    <a:alpha val="0"/>
                  </a:schemeClr>
                </a:gs>
              </a:gsLst>
              <a:lin ang="5400000" scaled="0"/>
            </a:gra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Gill Sans MT" panose="020B05020201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059972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6" y="0"/>
            <a:ext cx="9146095" cy="514807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Comprehensive Scholarship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888541" y="3169274"/>
            <a:ext cx="7366918" cy="1125140"/>
          </a:xfrm>
        </p:spPr>
        <p:txBody>
          <a:bodyPr/>
          <a:lstStyle/>
          <a:p>
            <a:pPr>
              <a:lnSpc>
                <a:spcPts val="2900"/>
              </a:lnSpc>
            </a:pPr>
            <a:r>
              <a:rPr lang="en-US" dirty="0"/>
              <a:t>Tuition and Fees • Room and Board • Program Travel</a:t>
            </a:r>
          </a:p>
          <a:p>
            <a:pPr>
              <a:lnSpc>
                <a:spcPts val="2900"/>
              </a:lnSpc>
            </a:pPr>
            <a:r>
              <a:rPr lang="en-US" dirty="0"/>
              <a:t>Books and Supplies • Personal Laptop </a:t>
            </a:r>
            <a:r>
              <a:rPr lang="en-US" dirty="0" smtClean="0"/>
              <a:t>• </a:t>
            </a:r>
            <a:r>
              <a:rPr lang="en-US" dirty="0"/>
              <a:t>Personal Stipend</a:t>
            </a:r>
          </a:p>
          <a:p>
            <a:pPr>
              <a:lnSpc>
                <a:spcPts val="2900"/>
              </a:lnSpc>
            </a:pPr>
            <a:r>
              <a:rPr lang="en-US" dirty="0"/>
              <a:t>Health Insurance • Travel to/from Beijing </a:t>
            </a:r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-2094" y="-873"/>
            <a:ext cx="9144000" cy="485895"/>
            <a:chOff x="-35960" y="-20226"/>
            <a:chExt cx="9179960" cy="487806"/>
          </a:xfrm>
        </p:grpSpPr>
        <p:sp>
          <p:nvSpPr>
            <p:cNvPr id="8" name="Rectangle 7"/>
            <p:cNvSpPr/>
            <p:nvPr userDrawn="1"/>
          </p:nvSpPr>
          <p:spPr>
            <a:xfrm>
              <a:off x="-35960" y="-20226"/>
              <a:ext cx="9179960" cy="452846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Gill Sans MT" panose="020B0502020104020203" pitchFamily="34" charset="0"/>
              </a:endParaRPr>
            </a:p>
          </p:txBody>
        </p:sp>
        <p:pic>
          <p:nvPicPr>
            <p:cNvPr id="9" name="Picture 2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0349" y="85010"/>
              <a:ext cx="1344989" cy="2709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Rectangle 9"/>
            <p:cNvSpPr/>
            <p:nvPr/>
          </p:nvSpPr>
          <p:spPr>
            <a:xfrm>
              <a:off x="-35960" y="431004"/>
              <a:ext cx="9179959" cy="36576"/>
            </a:xfrm>
            <a:prstGeom prst="rect">
              <a:avLst/>
            </a:prstGeom>
            <a:gradFill>
              <a:gsLst>
                <a:gs pos="0">
                  <a:schemeClr val="accent6">
                    <a:lumMod val="10000"/>
                    <a:alpha val="40000"/>
                  </a:schemeClr>
                </a:gs>
                <a:gs pos="88000">
                  <a:schemeClr val="accent6">
                    <a:lumMod val="10000"/>
                    <a:alpha val="0"/>
                  </a:schemeClr>
                </a:gs>
              </a:gsLst>
              <a:lin ang="5400000" scaled="0"/>
            </a:gra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Gill Sans MT" panose="020B05020201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874301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" b="44"/>
          <a:stretch>
            <a:fillRect/>
          </a:stretch>
        </p:blipFill>
        <p:spPr>
          <a:xfrm>
            <a:off x="271" y="26895"/>
            <a:ext cx="9173360" cy="5160015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</a:t>
            </a:r>
            <a:br>
              <a:rPr lang="en-US" dirty="0"/>
            </a:br>
            <a:r>
              <a:rPr lang="en-US" dirty="0"/>
              <a:t>Requirements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admissions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377750" y="3260149"/>
            <a:ext cx="7524925" cy="1592733"/>
            <a:chOff x="1377750" y="2937420"/>
            <a:chExt cx="7524925" cy="1592733"/>
          </a:xfrm>
        </p:grpSpPr>
        <p:sp>
          <p:nvSpPr>
            <p:cNvPr id="11" name="Text Placeholder 3"/>
            <p:cNvSpPr txBox="1">
              <a:spLocks/>
            </p:cNvSpPr>
            <p:nvPr/>
          </p:nvSpPr>
          <p:spPr>
            <a:xfrm>
              <a:off x="6453553" y="2948228"/>
              <a:ext cx="2449122" cy="1429440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marL="0" indent="0" algn="ctr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Tx/>
                <a:buNone/>
                <a:defRPr sz="1700" kern="1200" spc="-3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100000"/>
                </a:lnSpc>
                <a:spcBef>
                  <a:spcPct val="200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100000"/>
                </a:lnSpc>
                <a:spcBef>
                  <a:spcPct val="200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100000"/>
                </a:lnSpc>
                <a:spcBef>
                  <a:spcPct val="200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100000"/>
                </a:lnSpc>
                <a:spcBef>
                  <a:spcPct val="200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dirty="0" smtClean="0">
                  <a:latin typeface="Gill Sans MT" panose="020B0502020104020203" pitchFamily="34" charset="0"/>
                </a:rPr>
                <a:t>Essays</a:t>
              </a:r>
            </a:p>
            <a:p>
              <a:pPr algn="l"/>
              <a:r>
                <a:rPr lang="en-US" dirty="0" smtClean="0">
                  <a:latin typeface="Gill Sans MT" panose="020B0502020104020203" pitchFamily="34" charset="0"/>
                </a:rPr>
                <a:t>Resume/CV</a:t>
              </a:r>
              <a:endParaRPr lang="en-US" dirty="0">
                <a:latin typeface="Gill Sans MT" panose="020B0502020104020203" pitchFamily="34" charset="0"/>
              </a:endParaRPr>
            </a:p>
            <a:p>
              <a:pPr algn="l"/>
              <a:r>
                <a:rPr lang="en-US" dirty="0" smtClean="0">
                  <a:latin typeface="Gill Sans MT" panose="020B0502020104020203" pitchFamily="34" charset="0"/>
                </a:rPr>
                <a:t>Letters </a:t>
              </a:r>
              <a:r>
                <a:rPr lang="en-US" dirty="0">
                  <a:latin typeface="Gill Sans MT" panose="020B0502020104020203" pitchFamily="34" charset="0"/>
                </a:rPr>
                <a:t>of Recommendation </a:t>
              </a:r>
              <a:endParaRPr lang="en-US" dirty="0" smtClean="0">
                <a:latin typeface="Gill Sans MT" panose="020B0502020104020203" pitchFamily="34" charset="0"/>
              </a:endParaRPr>
            </a:p>
            <a:p>
              <a:pPr algn="l"/>
              <a:r>
                <a:rPr lang="en-US" dirty="0" smtClean="0">
                  <a:latin typeface="Gill Sans MT" panose="020B0502020104020203" pitchFamily="34" charset="0"/>
                </a:rPr>
                <a:t>Video</a:t>
              </a:r>
              <a:endParaRPr lang="en-US" dirty="0">
                <a:latin typeface="Gill Sans MT" panose="020B0502020104020203" pitchFamily="34" charset="0"/>
              </a:endParaRPr>
            </a:p>
            <a:p>
              <a:pPr>
                <a:lnSpc>
                  <a:spcPct val="90000"/>
                </a:lnSpc>
                <a:spcAft>
                  <a:spcPts val="600"/>
                </a:spcAft>
              </a:pPr>
              <a:endParaRPr lang="en-US" dirty="0">
                <a:latin typeface="Gill Sans MT" panose="020B0502020104020203" pitchFamily="34" charset="0"/>
              </a:endParaRPr>
            </a:p>
            <a:p>
              <a:pPr>
                <a:lnSpc>
                  <a:spcPct val="90000"/>
                </a:lnSpc>
                <a:spcAft>
                  <a:spcPts val="600"/>
                </a:spcAft>
              </a:pPr>
              <a:endParaRPr lang="en-US" dirty="0">
                <a:latin typeface="Gill Sans MT" panose="020B0502020104020203" pitchFamily="34" charset="0"/>
              </a:endParaRPr>
            </a:p>
          </p:txBody>
        </p:sp>
        <p:sp>
          <p:nvSpPr>
            <p:cNvPr id="12" name="Text Placeholder 3"/>
            <p:cNvSpPr txBox="1">
              <a:spLocks/>
            </p:cNvSpPr>
            <p:nvPr/>
          </p:nvSpPr>
          <p:spPr>
            <a:xfrm>
              <a:off x="3868174" y="2946191"/>
              <a:ext cx="2963015" cy="1583962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marL="0" indent="0" algn="ctr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Tx/>
                <a:buNone/>
                <a:defRPr sz="1700" kern="1200" spc="-3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100000"/>
                </a:lnSpc>
                <a:spcBef>
                  <a:spcPct val="200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100000"/>
                </a:lnSpc>
                <a:spcBef>
                  <a:spcPct val="200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100000"/>
                </a:lnSpc>
                <a:spcBef>
                  <a:spcPct val="200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100000"/>
                </a:lnSpc>
                <a:spcBef>
                  <a:spcPct val="200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dirty="0" smtClean="0">
                  <a:latin typeface="Gill Sans MT" panose="020B0502020104020203" pitchFamily="34" charset="0"/>
                </a:rPr>
                <a:t>Undergraduate Degree </a:t>
              </a:r>
              <a:endParaRPr lang="en-US" dirty="0">
                <a:latin typeface="Gill Sans MT" panose="020B0502020104020203" pitchFamily="34" charset="0"/>
              </a:endParaRPr>
            </a:p>
            <a:p>
              <a:pPr algn="l"/>
              <a:r>
                <a:rPr lang="en-US" dirty="0" smtClean="0">
                  <a:latin typeface="Gill Sans MT" panose="020B0502020104020203" pitchFamily="34" charset="0"/>
                </a:rPr>
                <a:t>Undergraduate </a:t>
              </a:r>
              <a:r>
                <a:rPr lang="en-US" dirty="0">
                  <a:latin typeface="Gill Sans MT" panose="020B0502020104020203" pitchFamily="34" charset="0"/>
                </a:rPr>
                <a:t>Transcripts</a:t>
              </a:r>
            </a:p>
            <a:p>
              <a:pPr algn="l"/>
              <a:r>
                <a:rPr lang="en-US" dirty="0" smtClean="0">
                  <a:latin typeface="Gill Sans MT" panose="020B0502020104020203" pitchFamily="34" charset="0"/>
                </a:rPr>
                <a:t>English </a:t>
              </a:r>
              <a:r>
                <a:rPr lang="en-US" dirty="0">
                  <a:latin typeface="Gill Sans MT" panose="020B0502020104020203" pitchFamily="34" charset="0"/>
                </a:rPr>
                <a:t>Language Test Scores</a:t>
              </a:r>
            </a:p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US" dirty="0">
                  <a:latin typeface="Gill Sans MT" panose="020B0502020104020203" pitchFamily="34" charset="0"/>
                </a:rPr>
                <a:t/>
              </a:r>
              <a:br>
                <a:rPr lang="en-US" dirty="0">
                  <a:latin typeface="Gill Sans MT" panose="020B0502020104020203" pitchFamily="34" charset="0"/>
                </a:rPr>
              </a:br>
              <a:endParaRPr lang="en-US" dirty="0">
                <a:latin typeface="Gill Sans MT" panose="020B0502020104020203" pitchFamily="34" charset="0"/>
              </a:endParaRPr>
            </a:p>
          </p:txBody>
        </p:sp>
        <p:sp>
          <p:nvSpPr>
            <p:cNvPr id="13" name="Text Placeholder 3"/>
            <p:cNvSpPr txBox="1">
              <a:spLocks/>
            </p:cNvSpPr>
            <p:nvPr/>
          </p:nvSpPr>
          <p:spPr>
            <a:xfrm>
              <a:off x="1377750" y="2937420"/>
              <a:ext cx="2319428" cy="1271814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marL="0" indent="0" algn="ctr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Tx/>
                <a:buNone/>
                <a:defRPr sz="1700" kern="1200" spc="-3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100000"/>
                </a:lnSpc>
                <a:spcBef>
                  <a:spcPct val="200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100000"/>
                </a:lnSpc>
                <a:spcBef>
                  <a:spcPct val="200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100000"/>
                </a:lnSpc>
                <a:spcBef>
                  <a:spcPct val="200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100000"/>
                </a:lnSpc>
                <a:spcBef>
                  <a:spcPct val="200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dirty="0">
                  <a:latin typeface="Gill Sans MT" panose="020B0502020104020203" pitchFamily="34" charset="0"/>
                </a:rPr>
                <a:t>1</a:t>
              </a:r>
              <a:r>
                <a:rPr lang="en-US" dirty="0" smtClean="0">
                  <a:latin typeface="Gill Sans MT" panose="020B0502020104020203" pitchFamily="34" charset="0"/>
                </a:rPr>
                <a:t>8–28 </a:t>
              </a:r>
              <a:r>
                <a:rPr lang="en-US" dirty="0">
                  <a:latin typeface="Gill Sans MT" panose="020B0502020104020203" pitchFamily="34" charset="0"/>
                </a:rPr>
                <a:t>Years of Age </a:t>
              </a:r>
            </a:p>
            <a:p>
              <a:pPr algn="l"/>
              <a:r>
                <a:rPr lang="en-US" dirty="0" smtClean="0">
                  <a:latin typeface="Gill Sans MT" panose="020B0502020104020203" pitchFamily="34" charset="0"/>
                </a:rPr>
                <a:t>Any </a:t>
              </a:r>
              <a:r>
                <a:rPr lang="en-US" dirty="0">
                  <a:latin typeface="Gill Sans MT" panose="020B0502020104020203" pitchFamily="34" charset="0"/>
                </a:rPr>
                <a:t>Citizenship</a:t>
              </a:r>
            </a:p>
            <a:p>
              <a:pPr algn="l"/>
              <a:r>
                <a:rPr lang="en-US" dirty="0" smtClean="0">
                  <a:latin typeface="Gill Sans MT" panose="020B0502020104020203" pitchFamily="34" charset="0"/>
                </a:rPr>
                <a:t>No </a:t>
              </a:r>
              <a:r>
                <a:rPr lang="en-US" dirty="0">
                  <a:latin typeface="Gill Sans MT" panose="020B0502020104020203" pitchFamily="34" charset="0"/>
                </a:rPr>
                <a:t>Mandarin Language</a:t>
              </a:r>
              <a:br>
                <a:rPr lang="en-US" dirty="0">
                  <a:latin typeface="Gill Sans MT" panose="020B0502020104020203" pitchFamily="34" charset="0"/>
                </a:rPr>
              </a:br>
              <a:r>
                <a:rPr lang="en-US" dirty="0">
                  <a:latin typeface="Gill Sans MT" panose="020B0502020104020203" pitchFamily="34" charset="0"/>
                </a:rPr>
                <a:t>Skills Required to Apply</a:t>
              </a:r>
            </a:p>
            <a:p>
              <a:pPr>
                <a:lnSpc>
                  <a:spcPct val="90000"/>
                </a:lnSpc>
                <a:spcAft>
                  <a:spcPts val="600"/>
                </a:spcAft>
              </a:pPr>
              <a:endParaRPr lang="en-US" dirty="0">
                <a:latin typeface="Gill Sans MT" panose="020B0502020104020203" pitchFamily="34" charset="0"/>
              </a:endParaRPr>
            </a:p>
            <a:p>
              <a:pPr>
                <a:lnSpc>
                  <a:spcPct val="90000"/>
                </a:lnSpc>
                <a:spcAft>
                  <a:spcPts val="600"/>
                </a:spcAft>
              </a:pPr>
              <a:endParaRPr lang="en-US" dirty="0">
                <a:latin typeface="Gill Sans MT" panose="020B0502020104020203" pitchFamily="34" charset="0"/>
              </a:endParaRPr>
            </a:p>
          </p:txBody>
        </p:sp>
      </p:grpSp>
      <p:sp>
        <p:nvSpPr>
          <p:cNvPr id="14" name="Text Placeholder 3"/>
          <p:cNvSpPr txBox="1">
            <a:spLocks/>
          </p:cNvSpPr>
          <p:nvPr/>
        </p:nvSpPr>
        <p:spPr>
          <a:xfrm>
            <a:off x="838898" y="2933123"/>
            <a:ext cx="7524925" cy="37833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700" kern="1200" spc="-3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</a:pPr>
            <a:endParaRPr lang="en-US" spc="0" dirty="0">
              <a:latin typeface="Gill Sans MT" panose="020B0502020104020203" pitchFamily="34" charset="0"/>
            </a:endParaRPr>
          </a:p>
        </p:txBody>
      </p:sp>
      <p:sp>
        <p:nvSpPr>
          <p:cNvPr id="16" name="Content Placeholder 3"/>
          <p:cNvSpPr txBox="1">
            <a:spLocks/>
          </p:cNvSpPr>
          <p:nvPr/>
        </p:nvSpPr>
        <p:spPr>
          <a:xfrm>
            <a:off x="3064955" y="2478504"/>
            <a:ext cx="3009900" cy="1204001"/>
          </a:xfrm>
          <a:prstGeom prst="rect">
            <a:avLst/>
          </a:prstGeom>
        </p:spPr>
        <p:txBody>
          <a:bodyPr vert="horz" lIns="0" tIns="0" rIns="0" bIns="0" numCol="1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700" kern="1200" spc="-30" baseline="0">
                <a:solidFill>
                  <a:schemeClr val="bg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800" i="1" u="sng" spc="0" dirty="0" smtClean="0"/>
          </a:p>
        </p:txBody>
      </p:sp>
      <p:grpSp>
        <p:nvGrpSpPr>
          <p:cNvPr id="26" name="Group 25"/>
          <p:cNvGrpSpPr>
            <a:grpSpLocks noChangeAspect="1"/>
          </p:cNvGrpSpPr>
          <p:nvPr/>
        </p:nvGrpSpPr>
        <p:grpSpPr>
          <a:xfrm>
            <a:off x="15836" y="-873"/>
            <a:ext cx="9166760" cy="485895"/>
            <a:chOff x="-35960" y="-20226"/>
            <a:chExt cx="9179960" cy="487806"/>
          </a:xfrm>
        </p:grpSpPr>
        <p:sp>
          <p:nvSpPr>
            <p:cNvPr id="27" name="Rectangle 26"/>
            <p:cNvSpPr/>
            <p:nvPr userDrawn="1"/>
          </p:nvSpPr>
          <p:spPr>
            <a:xfrm>
              <a:off x="-35960" y="-20226"/>
              <a:ext cx="9179960" cy="452846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Gill Sans MT" panose="020B0502020104020203" pitchFamily="34" charset="0"/>
              </a:endParaRPr>
            </a:p>
          </p:txBody>
        </p:sp>
        <p:pic>
          <p:nvPicPr>
            <p:cNvPr id="28" name="Picture 2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0349" y="85010"/>
              <a:ext cx="1344989" cy="2709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9" name="Rectangle 28"/>
            <p:cNvSpPr/>
            <p:nvPr/>
          </p:nvSpPr>
          <p:spPr>
            <a:xfrm>
              <a:off x="-35960" y="431004"/>
              <a:ext cx="9179959" cy="36576"/>
            </a:xfrm>
            <a:prstGeom prst="rect">
              <a:avLst/>
            </a:prstGeom>
            <a:gradFill>
              <a:gsLst>
                <a:gs pos="0">
                  <a:schemeClr val="accent6">
                    <a:lumMod val="10000"/>
                    <a:alpha val="40000"/>
                  </a:schemeClr>
                </a:gs>
                <a:gs pos="88000">
                  <a:schemeClr val="accent6">
                    <a:lumMod val="10000"/>
                    <a:alpha val="0"/>
                  </a:schemeClr>
                </a:gs>
              </a:gsLst>
              <a:lin ang="5400000" scaled="0"/>
            </a:gra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Gill Sans MT" panose="020B05020201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3557900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" y="3269"/>
            <a:ext cx="9146095" cy="5148072"/>
          </a:xfrm>
          <a:prstGeom prst="rect">
            <a:avLst/>
          </a:prstGeom>
        </p:spPr>
      </p:pic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-2095" y="-873"/>
            <a:ext cx="9159047" cy="485895"/>
            <a:chOff x="-35960" y="-20226"/>
            <a:chExt cx="9179960" cy="487806"/>
          </a:xfrm>
        </p:grpSpPr>
        <p:sp>
          <p:nvSpPr>
            <p:cNvPr id="8" name="Rectangle 7"/>
            <p:cNvSpPr/>
            <p:nvPr userDrawn="1"/>
          </p:nvSpPr>
          <p:spPr>
            <a:xfrm>
              <a:off x="-35960" y="-20226"/>
              <a:ext cx="9179960" cy="452846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Gill Sans MT" panose="020B0502020104020203" pitchFamily="34" charset="0"/>
              </a:endParaRPr>
            </a:p>
          </p:txBody>
        </p:sp>
        <p:pic>
          <p:nvPicPr>
            <p:cNvPr id="9" name="Picture 2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0349" y="85010"/>
              <a:ext cx="1344989" cy="2709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Rectangle 9"/>
            <p:cNvSpPr/>
            <p:nvPr/>
          </p:nvSpPr>
          <p:spPr>
            <a:xfrm>
              <a:off x="-35960" y="431004"/>
              <a:ext cx="9179959" cy="36576"/>
            </a:xfrm>
            <a:prstGeom prst="rect">
              <a:avLst/>
            </a:prstGeom>
            <a:gradFill>
              <a:gsLst>
                <a:gs pos="0">
                  <a:schemeClr val="accent6">
                    <a:lumMod val="10000"/>
                    <a:alpha val="40000"/>
                  </a:schemeClr>
                </a:gs>
                <a:gs pos="88000">
                  <a:schemeClr val="accent6">
                    <a:lumMod val="10000"/>
                    <a:alpha val="0"/>
                  </a:schemeClr>
                </a:gs>
              </a:gsLst>
              <a:lin ang="5400000" scaled="0"/>
            </a:gra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Gill Sans MT" panose="020B0502020104020203" pitchFamily="34" charset="0"/>
              </a:endParaRPr>
            </a:p>
          </p:txBody>
        </p:sp>
      </p:grpSp>
      <p:sp>
        <p:nvSpPr>
          <p:cNvPr id="6" name="AutoShape 4"/>
          <p:cNvSpPr>
            <a:spLocks noChangeAspect="1" noChangeArrowheads="1" noTextEdit="1"/>
          </p:cNvSpPr>
          <p:nvPr/>
        </p:nvSpPr>
        <p:spPr bwMode="auto">
          <a:xfrm>
            <a:off x="2698750" y="3427413"/>
            <a:ext cx="190500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24" name="Content Placeholder 3"/>
          <p:cNvSpPr txBox="1">
            <a:spLocks noGrp="1"/>
          </p:cNvSpPr>
          <p:nvPr>
            <p:ph type="body" idx="1"/>
          </p:nvPr>
        </p:nvSpPr>
        <p:spPr>
          <a:xfrm>
            <a:off x="2664779" y="2468880"/>
            <a:ext cx="4021137" cy="929064"/>
          </a:xfrm>
          <a:prstGeom prst="rect">
            <a:avLst/>
          </a:prstGeom>
        </p:spPr>
        <p:txBody>
          <a:bodyPr vert="horz" lIns="0" tIns="0" rIns="0" bIns="0" numCol="1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700" kern="1200" spc="-30" baseline="0">
                <a:solidFill>
                  <a:schemeClr val="bg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spc="0" dirty="0" smtClean="0"/>
              <a:t>Leadership</a:t>
            </a:r>
          </a:p>
          <a:p>
            <a:endParaRPr lang="en-US" sz="2800" spc="0" dirty="0" smtClean="0"/>
          </a:p>
          <a:p>
            <a:r>
              <a:rPr lang="en-US" sz="2800" spc="0" dirty="0" smtClean="0"/>
              <a:t>Intellect </a:t>
            </a:r>
          </a:p>
          <a:p>
            <a:endParaRPr lang="en-US" sz="2800" spc="0" dirty="0" smtClean="0"/>
          </a:p>
          <a:p>
            <a:r>
              <a:rPr lang="en-US" sz="2800" spc="0" dirty="0" smtClean="0"/>
              <a:t>Character</a:t>
            </a:r>
          </a:p>
        </p:txBody>
      </p:sp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0291003"/>
              </p:ext>
            </p:extLst>
          </p:nvPr>
        </p:nvGraphicFramePr>
        <p:xfrm>
          <a:off x="1071550" y="941916"/>
          <a:ext cx="7228114" cy="130643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28114"/>
              </a:tblGrid>
              <a:tr h="483472">
                <a:tc>
                  <a:txBody>
                    <a:bodyPr/>
                    <a:lstStyle/>
                    <a:p>
                      <a:pPr algn="ctr"/>
                      <a:r>
                        <a:rPr lang="en-US" sz="900" cap="all" spc="90" dirty="0" smtClean="0">
                          <a:solidFill>
                            <a:schemeClr val="bg1"/>
                          </a:solidFill>
                          <a:latin typeface="Gill Sans MT" panose="020B0502020104020203" pitchFamily="34" charset="0"/>
                        </a:rPr>
                        <a:t>admissions</a:t>
                      </a:r>
                      <a:endParaRPr lang="en-US" dirty="0">
                        <a:solidFill>
                          <a:schemeClr val="bg1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</a:tr>
              <a:tr h="558825">
                <a:tc>
                  <a:txBody>
                    <a:bodyPr/>
                    <a:lstStyle/>
                    <a:p>
                      <a:pPr algn="ctr"/>
                      <a:r>
                        <a:rPr kumimoji="0" lang="en-US" sz="4800" b="0" i="0" u="none" strike="noStrike" kern="1200" cap="all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entaur" panose="02030504050205020304" pitchFamily="18" charset="0"/>
                          <a:ea typeface="+mj-ea"/>
                          <a:cs typeface="+mj-cs"/>
                        </a:rPr>
                        <a:t>What we look for</a:t>
                      </a:r>
                      <a:endParaRPr lang="en-US" sz="4800" dirty="0">
                        <a:solidFill>
                          <a:schemeClr val="bg1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543443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39" y="0"/>
            <a:ext cx="9153144" cy="515322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1136" y="1320898"/>
            <a:ext cx="8237538" cy="1263179"/>
          </a:xfrm>
        </p:spPr>
        <p:txBody>
          <a:bodyPr/>
          <a:lstStyle/>
          <a:p>
            <a:pPr>
              <a:lnSpc>
                <a:spcPts val="4600"/>
              </a:lnSpc>
            </a:pPr>
            <a:r>
              <a:rPr lang="en-US" dirty="0">
                <a:solidFill>
                  <a:schemeClr val="tx1"/>
                </a:solidFill>
              </a:rPr>
              <a:t>Key dates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admissions</a:t>
            </a:r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-2094" y="-873"/>
            <a:ext cx="9144000" cy="485895"/>
            <a:chOff x="-35960" y="-20226"/>
            <a:chExt cx="9179960" cy="487806"/>
          </a:xfrm>
        </p:grpSpPr>
        <p:sp>
          <p:nvSpPr>
            <p:cNvPr id="8" name="Rectangle 7"/>
            <p:cNvSpPr/>
            <p:nvPr userDrawn="1"/>
          </p:nvSpPr>
          <p:spPr>
            <a:xfrm>
              <a:off x="-35960" y="-20226"/>
              <a:ext cx="9179960" cy="452846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Gill Sans MT" panose="020B0502020104020203" pitchFamily="34" charset="0"/>
              </a:endParaRPr>
            </a:p>
          </p:txBody>
        </p:sp>
        <p:pic>
          <p:nvPicPr>
            <p:cNvPr id="9" name="Picture 2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0349" y="85010"/>
              <a:ext cx="1344989" cy="2709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Rectangle 9"/>
            <p:cNvSpPr/>
            <p:nvPr/>
          </p:nvSpPr>
          <p:spPr>
            <a:xfrm>
              <a:off x="-35960" y="431004"/>
              <a:ext cx="9179959" cy="36576"/>
            </a:xfrm>
            <a:prstGeom prst="rect">
              <a:avLst/>
            </a:prstGeom>
            <a:gradFill>
              <a:gsLst>
                <a:gs pos="0">
                  <a:schemeClr val="accent6">
                    <a:lumMod val="10000"/>
                    <a:alpha val="40000"/>
                  </a:schemeClr>
                </a:gs>
                <a:gs pos="88000">
                  <a:schemeClr val="accent6">
                    <a:lumMod val="10000"/>
                    <a:alpha val="0"/>
                  </a:schemeClr>
                </a:gs>
              </a:gsLst>
              <a:lin ang="5400000" scaled="0"/>
            </a:gra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Gill Sans MT" panose="020B0502020104020203" pitchFamily="34" charset="0"/>
              </a:endParaRPr>
            </a:p>
          </p:txBody>
        </p:sp>
      </p:grpSp>
      <p:sp>
        <p:nvSpPr>
          <p:cNvPr id="12" name="Text Placeholder 3"/>
          <p:cNvSpPr>
            <a:spLocks noGrp="1"/>
          </p:cNvSpPr>
          <p:nvPr>
            <p:ph type="body" idx="1"/>
          </p:nvPr>
        </p:nvSpPr>
        <p:spPr>
          <a:xfrm>
            <a:off x="1326039" y="2106184"/>
            <a:ext cx="6478588" cy="1325786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cap="small" dirty="0">
                <a:latin typeface="Centaur" panose="02030504050205020304" pitchFamily="18" charset="0"/>
              </a:rPr>
              <a:t>April </a:t>
            </a:r>
            <a:r>
              <a:rPr lang="en-US" cap="small" dirty="0" smtClean="0">
                <a:latin typeface="Centaur" panose="02030504050205020304" pitchFamily="18" charset="0"/>
              </a:rPr>
              <a:t>2018 </a:t>
            </a:r>
            <a:r>
              <a:rPr lang="en-US" cap="small" dirty="0">
                <a:latin typeface="Centaur" panose="02030504050205020304" pitchFamily="18" charset="0"/>
              </a:rPr>
              <a:t>(January </a:t>
            </a:r>
            <a:r>
              <a:rPr lang="en-US" cap="small" dirty="0" smtClean="0">
                <a:latin typeface="Centaur" panose="02030504050205020304" pitchFamily="18" charset="0"/>
              </a:rPr>
              <a:t>2018 </a:t>
            </a:r>
            <a:r>
              <a:rPr lang="en-US" cap="small" dirty="0">
                <a:latin typeface="Centaur" panose="02030504050205020304" pitchFamily="18" charset="0"/>
              </a:rPr>
              <a:t>for China Applicants)</a:t>
            </a:r>
            <a:br>
              <a:rPr lang="en-US" cap="small" dirty="0">
                <a:latin typeface="Centaur" panose="02030504050205020304" pitchFamily="18" charset="0"/>
              </a:rPr>
            </a:br>
            <a:r>
              <a:rPr lang="en-US" dirty="0">
                <a:solidFill>
                  <a:schemeClr val="tx1"/>
                </a:solidFill>
              </a:rPr>
              <a:t>Online application available</a:t>
            </a:r>
            <a:endParaRPr lang="en-US" sz="1050" dirty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r>
              <a:rPr lang="en-US" cap="small" dirty="0">
                <a:latin typeface="Centaur" panose="02030504050205020304" pitchFamily="18" charset="0"/>
              </a:rPr>
              <a:t>September </a:t>
            </a:r>
            <a:r>
              <a:rPr lang="en-US" cap="small" dirty="0" smtClean="0">
                <a:latin typeface="Centaur" panose="02030504050205020304" pitchFamily="18" charset="0"/>
              </a:rPr>
              <a:t>2018 (</a:t>
            </a:r>
            <a:r>
              <a:rPr lang="en-US" cap="small" dirty="0">
                <a:latin typeface="Centaur" panose="02030504050205020304" pitchFamily="18" charset="0"/>
              </a:rPr>
              <a:t>May </a:t>
            </a:r>
            <a:r>
              <a:rPr lang="en-US" cap="small" dirty="0" smtClean="0">
                <a:latin typeface="Centaur" panose="02030504050205020304" pitchFamily="18" charset="0"/>
              </a:rPr>
              <a:t>2018 </a:t>
            </a:r>
            <a:r>
              <a:rPr lang="en-US" cap="small" dirty="0">
                <a:latin typeface="Centaur" panose="02030504050205020304" pitchFamily="18" charset="0"/>
              </a:rPr>
              <a:t>for China applicants)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Application deadline</a:t>
            </a:r>
            <a:endParaRPr lang="en-US" cap="small" dirty="0">
              <a:latin typeface="Centaur" panose="020305040502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US" cap="small" dirty="0">
                <a:latin typeface="Centaur" panose="02030504050205020304" pitchFamily="18" charset="0"/>
              </a:rPr>
              <a:t>October/November </a:t>
            </a:r>
            <a:r>
              <a:rPr lang="en-US" cap="small" dirty="0" smtClean="0">
                <a:latin typeface="Centaur" panose="02030504050205020304" pitchFamily="18" charset="0"/>
              </a:rPr>
              <a:t>2018 </a:t>
            </a:r>
            <a:r>
              <a:rPr lang="en-US" cap="small" dirty="0">
                <a:latin typeface="Centaur" panose="02030504050205020304" pitchFamily="18" charset="0"/>
              </a:rPr>
              <a:t>(July </a:t>
            </a:r>
            <a:r>
              <a:rPr lang="en-US" cap="small" dirty="0" smtClean="0">
                <a:latin typeface="Centaur" panose="02030504050205020304" pitchFamily="18" charset="0"/>
              </a:rPr>
              <a:t>2018 </a:t>
            </a:r>
            <a:r>
              <a:rPr lang="en-US" cap="small" dirty="0">
                <a:latin typeface="Centaur" panose="02030504050205020304" pitchFamily="18" charset="0"/>
              </a:rPr>
              <a:t>for China Applicants) </a:t>
            </a:r>
            <a:br>
              <a:rPr lang="en-US" cap="small" dirty="0">
                <a:latin typeface="Centaur" panose="02030504050205020304" pitchFamily="18" charset="0"/>
              </a:rPr>
            </a:br>
            <a:r>
              <a:rPr lang="en-US" dirty="0">
                <a:solidFill>
                  <a:schemeClr val="tx1"/>
                </a:solidFill>
              </a:rPr>
              <a:t>Selection period</a:t>
            </a:r>
          </a:p>
          <a:p>
            <a:pPr>
              <a:spcAft>
                <a:spcPts val="1200"/>
              </a:spcAft>
            </a:pPr>
            <a:r>
              <a:rPr lang="en-US" cap="small" dirty="0">
                <a:latin typeface="Centaur" panose="02030504050205020304" pitchFamily="18" charset="0"/>
              </a:rPr>
              <a:t>August </a:t>
            </a:r>
            <a:r>
              <a:rPr lang="en-US" cap="small" dirty="0" smtClean="0">
                <a:latin typeface="Centaur" panose="02030504050205020304" pitchFamily="18" charset="0"/>
              </a:rPr>
              <a:t>2019</a:t>
            </a:r>
            <a:r>
              <a:rPr lang="en-US" cap="small" dirty="0">
                <a:latin typeface="Centaur" panose="02030504050205020304" pitchFamily="18" charset="0"/>
              </a:rPr>
              <a:t/>
            </a:r>
            <a:br>
              <a:rPr lang="en-US" cap="small" dirty="0">
                <a:latin typeface="Centaur" panose="02030504050205020304" pitchFamily="18" charset="0"/>
              </a:rPr>
            </a:br>
            <a:r>
              <a:rPr lang="en-US" dirty="0">
                <a:solidFill>
                  <a:schemeClr val="tx1"/>
                </a:solidFill>
              </a:rPr>
              <a:t>Travel to Beijing to begin pre-semester language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immersion and orientation program</a:t>
            </a:r>
          </a:p>
        </p:txBody>
      </p:sp>
    </p:spTree>
    <p:extLst>
      <p:ext uri="{BB962C8B-B14F-4D97-AF65-F5344CB8AC3E}">
        <p14:creationId xmlns:p14="http://schemas.microsoft.com/office/powerpoint/2010/main" val="161515797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build="p"/>
      <p:bldP spid="12" grpId="0" uiExpan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6095" cy="514807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63135"/>
            <a:ext cx="8237538" cy="1263179"/>
          </a:xfrm>
        </p:spPr>
        <p:txBody>
          <a:bodyPr/>
          <a:lstStyle/>
          <a:p>
            <a:pPr>
              <a:lnSpc>
                <a:spcPts val="4600"/>
              </a:lnSpc>
            </a:pPr>
            <a:r>
              <a:rPr lang="en-US" dirty="0">
                <a:solidFill>
                  <a:schemeClr val="tx1"/>
                </a:solidFill>
              </a:rPr>
              <a:t>Learn more</a:t>
            </a:r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-2094" y="-873"/>
            <a:ext cx="9144000" cy="485895"/>
            <a:chOff x="-35960" y="-20226"/>
            <a:chExt cx="9179960" cy="487806"/>
          </a:xfrm>
        </p:grpSpPr>
        <p:sp>
          <p:nvSpPr>
            <p:cNvPr id="8" name="Rectangle 7"/>
            <p:cNvSpPr/>
            <p:nvPr userDrawn="1"/>
          </p:nvSpPr>
          <p:spPr>
            <a:xfrm>
              <a:off x="-35960" y="-20226"/>
              <a:ext cx="9179960" cy="452846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Gill Sans MT" panose="020B0502020104020203" pitchFamily="34" charset="0"/>
              </a:endParaRPr>
            </a:p>
          </p:txBody>
        </p:sp>
        <p:pic>
          <p:nvPicPr>
            <p:cNvPr id="9" name="Picture 2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0349" y="85010"/>
              <a:ext cx="1344989" cy="2709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Rectangle 9"/>
            <p:cNvSpPr/>
            <p:nvPr/>
          </p:nvSpPr>
          <p:spPr>
            <a:xfrm>
              <a:off x="-35960" y="431004"/>
              <a:ext cx="9179959" cy="36576"/>
            </a:xfrm>
            <a:prstGeom prst="rect">
              <a:avLst/>
            </a:prstGeom>
            <a:gradFill>
              <a:gsLst>
                <a:gs pos="0">
                  <a:schemeClr val="accent6">
                    <a:lumMod val="10000"/>
                    <a:alpha val="40000"/>
                  </a:schemeClr>
                </a:gs>
                <a:gs pos="88000">
                  <a:schemeClr val="accent6">
                    <a:lumMod val="10000"/>
                    <a:alpha val="0"/>
                  </a:schemeClr>
                </a:gs>
              </a:gsLst>
              <a:lin ang="5400000" scaled="0"/>
            </a:gra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Gill Sans MT" panose="020B0502020104020203" pitchFamily="34" charset="0"/>
              </a:endParaRPr>
            </a:p>
          </p:txBody>
        </p:sp>
      </p:grpSp>
      <p:sp>
        <p:nvSpPr>
          <p:cNvPr id="12" name="Text Placeholder 3"/>
          <p:cNvSpPr>
            <a:spLocks noGrp="1"/>
          </p:cNvSpPr>
          <p:nvPr>
            <p:ph type="body" idx="1"/>
          </p:nvPr>
        </p:nvSpPr>
        <p:spPr>
          <a:xfrm>
            <a:off x="1339850" y="2557447"/>
            <a:ext cx="6478588" cy="519664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1500" spc="100" dirty="0">
                <a:latin typeface="Centaur" panose="02030504050205020304" pitchFamily="18" charset="0"/>
              </a:rPr>
              <a:t>WWW.SCHWARZMANSCHOLARS.ORG</a:t>
            </a:r>
            <a:endParaRPr lang="en-US" sz="1500" spc="100" dirty="0">
              <a:solidFill>
                <a:schemeClr val="tx1"/>
              </a:solidFill>
            </a:endParaRPr>
          </a:p>
        </p:txBody>
      </p:sp>
      <p:sp>
        <p:nvSpPr>
          <p:cNvPr id="6" name="AutoShape 4"/>
          <p:cNvSpPr>
            <a:spLocks noChangeAspect="1" noChangeArrowheads="1" noTextEdit="1"/>
          </p:cNvSpPr>
          <p:nvPr/>
        </p:nvSpPr>
        <p:spPr bwMode="auto">
          <a:xfrm>
            <a:off x="2698750" y="3427413"/>
            <a:ext cx="190500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Gill Sans MT" panose="020B0502020104020203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745179" y="4046349"/>
            <a:ext cx="5837151" cy="350116"/>
            <a:chOff x="1745179" y="4342606"/>
            <a:chExt cx="5837151" cy="350116"/>
          </a:xfrm>
        </p:grpSpPr>
        <p:sp>
          <p:nvSpPr>
            <p:cNvPr id="11" name="Text Placeholder 4"/>
            <p:cNvSpPr txBox="1">
              <a:spLocks/>
            </p:cNvSpPr>
            <p:nvPr/>
          </p:nvSpPr>
          <p:spPr>
            <a:xfrm>
              <a:off x="1999555" y="4342606"/>
              <a:ext cx="2510818" cy="348342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0" indent="0" algn="ctr" defTabSz="914400" rtl="0" eaLnBrk="1" latinLnBrk="0" hangingPunct="1">
                <a:lnSpc>
                  <a:spcPts val="1800"/>
                </a:lnSpc>
                <a:spcBef>
                  <a:spcPts val="0"/>
                </a:spcBef>
                <a:buFontTx/>
                <a:buNone/>
                <a:defRPr sz="900" kern="1200" cap="all" spc="90" baseline="0">
                  <a:solidFill>
                    <a:schemeClr val="tx1"/>
                  </a:solidFill>
                  <a:latin typeface="Brandon Grotesque Medium" pitchFamily="34" charset="0"/>
                  <a:ea typeface="+mn-ea"/>
                  <a:cs typeface="+mn-cs"/>
                </a:defRPr>
              </a:lvl1pPr>
              <a:lvl2pPr marL="285750" indent="-285750" algn="ctr" defTabSz="914400" rtl="0" eaLnBrk="1" latinLnBrk="0" hangingPunct="1">
                <a:lnSpc>
                  <a:spcPct val="100000"/>
                </a:lnSpc>
                <a:spcBef>
                  <a:spcPct val="20000"/>
                </a:spcBef>
                <a:buFont typeface="Arial" panose="020B0604020202020204" pitchFamily="34" charset="0"/>
                <a:buChar char="–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14350" indent="-228600" algn="ctr" defTabSz="914400" rtl="0" eaLnBrk="1" latinLnBrk="0" hangingPunct="1">
                <a:lnSpc>
                  <a:spcPct val="100000"/>
                </a:lnSpc>
                <a:spcBef>
                  <a:spcPct val="200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54075" indent="-228600" algn="ctr" defTabSz="914400" rtl="0" eaLnBrk="1" latinLnBrk="0" hangingPunct="1">
                <a:lnSpc>
                  <a:spcPct val="100000"/>
                </a:lnSpc>
                <a:spcBef>
                  <a:spcPct val="20000"/>
                </a:spcBef>
                <a:buFont typeface="Arial" panose="020B0604020202020204" pitchFamily="34" charset="0"/>
                <a:buChar char="–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58888" indent="-228600" algn="ctr" defTabSz="914400" rtl="0" eaLnBrk="1" latinLnBrk="0" hangingPunct="1">
                <a:lnSpc>
                  <a:spcPct val="100000"/>
                </a:lnSpc>
                <a:spcBef>
                  <a:spcPct val="20000"/>
                </a:spcBef>
                <a:buFont typeface="Arial" panose="020B0604020202020204" pitchFamily="34" charset="0"/>
                <a:buChar char="»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dirty="0">
                  <a:latin typeface="Gill Sans MT" panose="020B0502020104020203" pitchFamily="34" charset="0"/>
                </a:rPr>
                <a:t>twitter.com/SchwarzmanOrg</a:t>
              </a:r>
            </a:p>
          </p:txBody>
        </p:sp>
        <p:sp>
          <p:nvSpPr>
            <p:cNvPr id="13" name="Text Placeholder 4"/>
            <p:cNvSpPr txBox="1">
              <a:spLocks/>
            </p:cNvSpPr>
            <p:nvPr/>
          </p:nvSpPr>
          <p:spPr>
            <a:xfrm>
              <a:off x="4709562" y="4344380"/>
              <a:ext cx="2872768" cy="348342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0" indent="0" algn="ctr" defTabSz="914400" rtl="0" eaLnBrk="1" latinLnBrk="0" hangingPunct="1">
                <a:lnSpc>
                  <a:spcPts val="1800"/>
                </a:lnSpc>
                <a:spcBef>
                  <a:spcPts val="0"/>
                </a:spcBef>
                <a:buFontTx/>
                <a:buNone/>
                <a:defRPr sz="900" kern="1200" cap="all" spc="90" baseline="0">
                  <a:solidFill>
                    <a:schemeClr val="tx1"/>
                  </a:solidFill>
                  <a:latin typeface="Brandon Grotesque Medium" pitchFamily="34" charset="0"/>
                  <a:ea typeface="+mn-ea"/>
                  <a:cs typeface="+mn-cs"/>
                </a:defRPr>
              </a:lvl1pPr>
              <a:lvl2pPr marL="285750" indent="-285750" algn="ctr" defTabSz="914400" rtl="0" eaLnBrk="1" latinLnBrk="0" hangingPunct="1">
                <a:lnSpc>
                  <a:spcPct val="100000"/>
                </a:lnSpc>
                <a:spcBef>
                  <a:spcPct val="20000"/>
                </a:spcBef>
                <a:buFont typeface="Arial" panose="020B0604020202020204" pitchFamily="34" charset="0"/>
                <a:buChar char="–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14350" indent="-228600" algn="ctr" defTabSz="914400" rtl="0" eaLnBrk="1" latinLnBrk="0" hangingPunct="1">
                <a:lnSpc>
                  <a:spcPct val="100000"/>
                </a:lnSpc>
                <a:spcBef>
                  <a:spcPct val="200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54075" indent="-228600" algn="ctr" defTabSz="914400" rtl="0" eaLnBrk="1" latinLnBrk="0" hangingPunct="1">
                <a:lnSpc>
                  <a:spcPct val="100000"/>
                </a:lnSpc>
                <a:spcBef>
                  <a:spcPct val="20000"/>
                </a:spcBef>
                <a:buFont typeface="Arial" panose="020B0604020202020204" pitchFamily="34" charset="0"/>
                <a:buChar char="–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58888" indent="-228600" algn="ctr" defTabSz="914400" rtl="0" eaLnBrk="1" latinLnBrk="0" hangingPunct="1">
                <a:lnSpc>
                  <a:spcPct val="100000"/>
                </a:lnSpc>
                <a:spcBef>
                  <a:spcPct val="20000"/>
                </a:spcBef>
                <a:buFont typeface="Arial" panose="020B0604020202020204" pitchFamily="34" charset="0"/>
                <a:buChar char="»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dirty="0">
                  <a:latin typeface="Gill Sans MT" panose="020B0502020104020203" pitchFamily="34" charset="0"/>
                </a:rPr>
                <a:t>facebook.com/schwarzmanscholars</a:t>
              </a:r>
            </a:p>
          </p:txBody>
        </p:sp>
        <p:sp>
          <p:nvSpPr>
            <p:cNvPr id="15" name="Freeform 7"/>
            <p:cNvSpPr>
              <a:spLocks/>
            </p:cNvSpPr>
            <p:nvPr/>
          </p:nvSpPr>
          <p:spPr bwMode="auto">
            <a:xfrm>
              <a:off x="1745179" y="4396465"/>
              <a:ext cx="196850" cy="146050"/>
            </a:xfrm>
            <a:custGeom>
              <a:avLst/>
              <a:gdLst>
                <a:gd name="T0" fmla="*/ 38 w 53"/>
                <a:gd name="T1" fmla="*/ 0 h 39"/>
                <a:gd name="T2" fmla="*/ 41 w 53"/>
                <a:gd name="T3" fmla="*/ 1 h 39"/>
                <a:gd name="T4" fmla="*/ 45 w 53"/>
                <a:gd name="T5" fmla="*/ 3 h 39"/>
                <a:gd name="T6" fmla="*/ 51 w 53"/>
                <a:gd name="T7" fmla="*/ 1 h 39"/>
                <a:gd name="T8" fmla="*/ 52 w 53"/>
                <a:gd name="T9" fmla="*/ 0 h 39"/>
                <a:gd name="T10" fmla="*/ 51 w 53"/>
                <a:gd name="T11" fmla="*/ 2 h 39"/>
                <a:gd name="T12" fmla="*/ 47 w 53"/>
                <a:gd name="T13" fmla="*/ 6 h 39"/>
                <a:gd name="T14" fmla="*/ 47 w 53"/>
                <a:gd name="T15" fmla="*/ 6 h 39"/>
                <a:gd name="T16" fmla="*/ 53 w 53"/>
                <a:gd name="T17" fmla="*/ 4 h 39"/>
                <a:gd name="T18" fmla="*/ 53 w 53"/>
                <a:gd name="T19" fmla="*/ 5 h 39"/>
                <a:gd name="T20" fmla="*/ 48 w 53"/>
                <a:gd name="T21" fmla="*/ 9 h 39"/>
                <a:gd name="T22" fmla="*/ 48 w 53"/>
                <a:gd name="T23" fmla="*/ 11 h 39"/>
                <a:gd name="T24" fmla="*/ 44 w 53"/>
                <a:gd name="T25" fmla="*/ 24 h 39"/>
                <a:gd name="T26" fmla="*/ 34 w 53"/>
                <a:gd name="T27" fmla="*/ 35 h 39"/>
                <a:gd name="T28" fmla="*/ 22 w 53"/>
                <a:gd name="T29" fmla="*/ 39 h 39"/>
                <a:gd name="T30" fmla="*/ 16 w 53"/>
                <a:gd name="T31" fmla="*/ 39 h 39"/>
                <a:gd name="T32" fmla="*/ 9 w 53"/>
                <a:gd name="T33" fmla="*/ 38 h 39"/>
                <a:gd name="T34" fmla="*/ 0 w 53"/>
                <a:gd name="T35" fmla="*/ 35 h 39"/>
                <a:gd name="T36" fmla="*/ 0 w 53"/>
                <a:gd name="T37" fmla="*/ 34 h 39"/>
                <a:gd name="T38" fmla="*/ 3 w 53"/>
                <a:gd name="T39" fmla="*/ 35 h 39"/>
                <a:gd name="T40" fmla="*/ 16 w 53"/>
                <a:gd name="T41" fmla="*/ 31 h 39"/>
                <a:gd name="T42" fmla="*/ 16 w 53"/>
                <a:gd name="T43" fmla="*/ 31 h 39"/>
                <a:gd name="T44" fmla="*/ 9 w 53"/>
                <a:gd name="T45" fmla="*/ 28 h 39"/>
                <a:gd name="T46" fmla="*/ 6 w 53"/>
                <a:gd name="T47" fmla="*/ 24 h 39"/>
                <a:gd name="T48" fmla="*/ 8 w 53"/>
                <a:gd name="T49" fmla="*/ 24 h 39"/>
                <a:gd name="T50" fmla="*/ 10 w 53"/>
                <a:gd name="T51" fmla="*/ 23 h 39"/>
                <a:gd name="T52" fmla="*/ 8 w 53"/>
                <a:gd name="T53" fmla="*/ 23 h 39"/>
                <a:gd name="T54" fmla="*/ 6 w 53"/>
                <a:gd name="T55" fmla="*/ 21 h 39"/>
                <a:gd name="T56" fmla="*/ 2 w 53"/>
                <a:gd name="T57" fmla="*/ 15 h 39"/>
                <a:gd name="T58" fmla="*/ 2 w 53"/>
                <a:gd name="T59" fmla="*/ 14 h 39"/>
                <a:gd name="T60" fmla="*/ 7 w 53"/>
                <a:gd name="T61" fmla="*/ 15 h 39"/>
                <a:gd name="T62" fmla="*/ 2 w 53"/>
                <a:gd name="T63" fmla="*/ 8 h 39"/>
                <a:gd name="T64" fmla="*/ 4 w 53"/>
                <a:gd name="T65" fmla="*/ 2 h 39"/>
                <a:gd name="T66" fmla="*/ 10 w 53"/>
                <a:gd name="T67" fmla="*/ 7 h 39"/>
                <a:gd name="T68" fmla="*/ 21 w 53"/>
                <a:gd name="T69" fmla="*/ 11 h 39"/>
                <a:gd name="T70" fmla="*/ 26 w 53"/>
                <a:gd name="T71" fmla="*/ 12 h 39"/>
                <a:gd name="T72" fmla="*/ 26 w 53"/>
                <a:gd name="T73" fmla="*/ 9 h 39"/>
                <a:gd name="T74" fmla="*/ 29 w 53"/>
                <a:gd name="T75" fmla="*/ 2 h 39"/>
                <a:gd name="T76" fmla="*/ 36 w 53"/>
                <a:gd name="T7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3" h="39">
                  <a:moveTo>
                    <a:pt x="36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38" y="0"/>
                    <a:pt x="39" y="0"/>
                  </a:cubicBezTo>
                  <a:cubicBezTo>
                    <a:pt x="40" y="0"/>
                    <a:pt x="41" y="0"/>
                    <a:pt x="41" y="1"/>
                  </a:cubicBezTo>
                  <a:cubicBezTo>
                    <a:pt x="43" y="1"/>
                    <a:pt x="44" y="2"/>
                    <a:pt x="45" y="3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47" y="2"/>
                    <a:pt x="48" y="2"/>
                    <a:pt x="49" y="1"/>
                  </a:cubicBezTo>
                  <a:cubicBezTo>
                    <a:pt x="50" y="1"/>
                    <a:pt x="51" y="1"/>
                    <a:pt x="51" y="1"/>
                  </a:cubicBezTo>
                  <a:cubicBezTo>
                    <a:pt x="51" y="1"/>
                    <a:pt x="51" y="1"/>
                    <a:pt x="51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1"/>
                    <a:pt x="52" y="1"/>
                    <a:pt x="52" y="1"/>
                  </a:cubicBezTo>
                  <a:cubicBezTo>
                    <a:pt x="52" y="1"/>
                    <a:pt x="51" y="2"/>
                    <a:pt x="51" y="2"/>
                  </a:cubicBezTo>
                  <a:cubicBezTo>
                    <a:pt x="51" y="3"/>
                    <a:pt x="50" y="4"/>
                    <a:pt x="49" y="5"/>
                  </a:cubicBezTo>
                  <a:cubicBezTo>
                    <a:pt x="48" y="5"/>
                    <a:pt x="48" y="6"/>
                    <a:pt x="47" y="6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48" y="6"/>
                    <a:pt x="48" y="6"/>
                    <a:pt x="49" y="6"/>
                  </a:cubicBezTo>
                  <a:cubicBezTo>
                    <a:pt x="50" y="5"/>
                    <a:pt x="51" y="5"/>
                    <a:pt x="53" y="4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53" y="4"/>
                    <a:pt x="53" y="5"/>
                    <a:pt x="53" y="5"/>
                  </a:cubicBezTo>
                  <a:cubicBezTo>
                    <a:pt x="53" y="5"/>
                    <a:pt x="53" y="5"/>
                    <a:pt x="52" y="6"/>
                  </a:cubicBezTo>
                  <a:cubicBezTo>
                    <a:pt x="51" y="7"/>
                    <a:pt x="50" y="8"/>
                    <a:pt x="48" y="9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48" y="10"/>
                    <a:pt x="48" y="11"/>
                    <a:pt x="48" y="11"/>
                  </a:cubicBezTo>
                  <a:cubicBezTo>
                    <a:pt x="48" y="13"/>
                    <a:pt x="48" y="15"/>
                    <a:pt x="47" y="17"/>
                  </a:cubicBezTo>
                  <a:cubicBezTo>
                    <a:pt x="46" y="20"/>
                    <a:pt x="45" y="22"/>
                    <a:pt x="44" y="24"/>
                  </a:cubicBezTo>
                  <a:cubicBezTo>
                    <a:pt x="43" y="26"/>
                    <a:pt x="42" y="28"/>
                    <a:pt x="40" y="30"/>
                  </a:cubicBezTo>
                  <a:cubicBezTo>
                    <a:pt x="38" y="32"/>
                    <a:pt x="36" y="33"/>
                    <a:pt x="34" y="35"/>
                  </a:cubicBezTo>
                  <a:cubicBezTo>
                    <a:pt x="32" y="36"/>
                    <a:pt x="30" y="37"/>
                    <a:pt x="28" y="37"/>
                  </a:cubicBezTo>
                  <a:cubicBezTo>
                    <a:pt x="26" y="38"/>
                    <a:pt x="24" y="38"/>
                    <a:pt x="22" y="39"/>
                  </a:cubicBezTo>
                  <a:cubicBezTo>
                    <a:pt x="21" y="39"/>
                    <a:pt x="20" y="39"/>
                    <a:pt x="19" y="39"/>
                  </a:cubicBezTo>
                  <a:cubicBezTo>
                    <a:pt x="18" y="39"/>
                    <a:pt x="17" y="39"/>
                    <a:pt x="16" y="39"/>
                  </a:cubicBezTo>
                  <a:cubicBezTo>
                    <a:pt x="15" y="39"/>
                    <a:pt x="14" y="39"/>
                    <a:pt x="13" y="39"/>
                  </a:cubicBezTo>
                  <a:cubicBezTo>
                    <a:pt x="12" y="39"/>
                    <a:pt x="10" y="39"/>
                    <a:pt x="9" y="38"/>
                  </a:cubicBezTo>
                  <a:cubicBezTo>
                    <a:pt x="7" y="38"/>
                    <a:pt x="4" y="37"/>
                    <a:pt x="2" y="36"/>
                  </a:cubicBezTo>
                  <a:cubicBezTo>
                    <a:pt x="1" y="35"/>
                    <a:pt x="1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" y="35"/>
                    <a:pt x="2" y="35"/>
                    <a:pt x="3" y="35"/>
                  </a:cubicBezTo>
                  <a:cubicBezTo>
                    <a:pt x="5" y="35"/>
                    <a:pt x="7" y="34"/>
                    <a:pt x="9" y="34"/>
                  </a:cubicBezTo>
                  <a:cubicBezTo>
                    <a:pt x="11" y="33"/>
                    <a:pt x="13" y="32"/>
                    <a:pt x="16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6" y="31"/>
                    <a:pt x="15" y="31"/>
                    <a:pt x="15" y="31"/>
                  </a:cubicBezTo>
                  <a:cubicBezTo>
                    <a:pt x="13" y="30"/>
                    <a:pt x="11" y="30"/>
                    <a:pt x="9" y="28"/>
                  </a:cubicBezTo>
                  <a:cubicBezTo>
                    <a:pt x="8" y="27"/>
                    <a:pt x="7" y="26"/>
                    <a:pt x="6" y="25"/>
                  </a:cubicBezTo>
                  <a:cubicBezTo>
                    <a:pt x="6" y="25"/>
                    <a:pt x="6" y="24"/>
                    <a:pt x="6" y="24"/>
                  </a:cubicBezTo>
                  <a:cubicBezTo>
                    <a:pt x="6" y="24"/>
                    <a:pt x="6" y="23"/>
                    <a:pt x="6" y="23"/>
                  </a:cubicBezTo>
                  <a:cubicBezTo>
                    <a:pt x="7" y="24"/>
                    <a:pt x="8" y="24"/>
                    <a:pt x="8" y="24"/>
                  </a:cubicBezTo>
                  <a:cubicBezTo>
                    <a:pt x="9" y="24"/>
                    <a:pt x="10" y="24"/>
                    <a:pt x="10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9" y="23"/>
                    <a:pt x="8" y="23"/>
                    <a:pt x="8" y="23"/>
                  </a:cubicBezTo>
                  <a:cubicBezTo>
                    <a:pt x="8" y="22"/>
                    <a:pt x="7" y="22"/>
                    <a:pt x="7" y="22"/>
                  </a:cubicBezTo>
                  <a:cubicBezTo>
                    <a:pt x="7" y="22"/>
                    <a:pt x="6" y="22"/>
                    <a:pt x="6" y="21"/>
                  </a:cubicBezTo>
                  <a:cubicBezTo>
                    <a:pt x="5" y="20"/>
                    <a:pt x="4" y="19"/>
                    <a:pt x="3" y="18"/>
                  </a:cubicBezTo>
                  <a:cubicBezTo>
                    <a:pt x="3" y="17"/>
                    <a:pt x="2" y="16"/>
                    <a:pt x="2" y="15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3"/>
                    <a:pt x="2" y="13"/>
                    <a:pt x="2" y="14"/>
                  </a:cubicBezTo>
                  <a:cubicBezTo>
                    <a:pt x="4" y="14"/>
                    <a:pt x="5" y="15"/>
                    <a:pt x="6" y="15"/>
                  </a:cubicBezTo>
                  <a:cubicBezTo>
                    <a:pt x="6" y="15"/>
                    <a:pt x="6" y="15"/>
                    <a:pt x="7" y="15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4" y="13"/>
                    <a:pt x="3" y="10"/>
                    <a:pt x="2" y="8"/>
                  </a:cubicBezTo>
                  <a:cubicBezTo>
                    <a:pt x="2" y="6"/>
                    <a:pt x="2" y="4"/>
                    <a:pt x="3" y="2"/>
                  </a:cubicBezTo>
                  <a:cubicBezTo>
                    <a:pt x="4" y="1"/>
                    <a:pt x="4" y="1"/>
                    <a:pt x="4" y="2"/>
                  </a:cubicBezTo>
                  <a:cubicBezTo>
                    <a:pt x="5" y="2"/>
                    <a:pt x="5" y="3"/>
                    <a:pt x="6" y="4"/>
                  </a:cubicBezTo>
                  <a:cubicBezTo>
                    <a:pt x="7" y="5"/>
                    <a:pt x="8" y="6"/>
                    <a:pt x="10" y="7"/>
                  </a:cubicBezTo>
                  <a:cubicBezTo>
                    <a:pt x="11" y="8"/>
                    <a:pt x="13" y="8"/>
                    <a:pt x="14" y="9"/>
                  </a:cubicBezTo>
                  <a:cubicBezTo>
                    <a:pt x="16" y="10"/>
                    <a:pt x="19" y="11"/>
                    <a:pt x="21" y="11"/>
                  </a:cubicBezTo>
                  <a:cubicBezTo>
                    <a:pt x="22" y="11"/>
                    <a:pt x="24" y="12"/>
                    <a:pt x="25" y="12"/>
                  </a:cubicBezTo>
                  <a:cubicBezTo>
                    <a:pt x="25" y="12"/>
                    <a:pt x="25" y="12"/>
                    <a:pt x="26" y="12"/>
                  </a:cubicBezTo>
                  <a:cubicBezTo>
                    <a:pt x="26" y="12"/>
                    <a:pt x="26" y="12"/>
                    <a:pt x="26" y="11"/>
                  </a:cubicBezTo>
                  <a:cubicBezTo>
                    <a:pt x="26" y="11"/>
                    <a:pt x="26" y="10"/>
                    <a:pt x="26" y="9"/>
                  </a:cubicBezTo>
                  <a:cubicBezTo>
                    <a:pt x="26" y="8"/>
                    <a:pt x="26" y="6"/>
                    <a:pt x="27" y="5"/>
                  </a:cubicBezTo>
                  <a:cubicBezTo>
                    <a:pt x="28" y="4"/>
                    <a:pt x="28" y="3"/>
                    <a:pt x="29" y="2"/>
                  </a:cubicBezTo>
                  <a:cubicBezTo>
                    <a:pt x="31" y="1"/>
                    <a:pt x="32" y="0"/>
                    <a:pt x="34" y="0"/>
                  </a:cubicBezTo>
                  <a:cubicBezTo>
                    <a:pt x="35" y="0"/>
                    <a:pt x="35" y="0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ill Sans MT" panose="020B0502020104020203" pitchFamily="34" charset="0"/>
              </a:endParaRPr>
            </a:p>
          </p:txBody>
        </p:sp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8968" y="4385022"/>
              <a:ext cx="79375" cy="1793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3124392" y="2942039"/>
            <a:ext cx="31703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Jessica Loh</a:t>
            </a:r>
          </a:p>
          <a:p>
            <a:r>
              <a:rPr lang="en-US" dirty="0" smtClean="0"/>
              <a:t>asia@schwarzmanscholars.org</a:t>
            </a:r>
            <a:endParaRPr lang="en-US" dirty="0"/>
          </a:p>
        </p:txBody>
      </p:sp>
      <p:grpSp>
        <p:nvGrpSpPr>
          <p:cNvPr id="23" name="Group 22"/>
          <p:cNvGrpSpPr/>
          <p:nvPr/>
        </p:nvGrpSpPr>
        <p:grpSpPr>
          <a:xfrm>
            <a:off x="2012255" y="4329580"/>
            <a:ext cx="4981960" cy="351888"/>
            <a:chOff x="2012255" y="4329580"/>
            <a:chExt cx="4981960" cy="351888"/>
          </a:xfrm>
        </p:grpSpPr>
        <p:sp>
          <p:nvSpPr>
            <p:cNvPr id="18" name="Text Placeholder 4"/>
            <p:cNvSpPr txBox="1">
              <a:spLocks/>
            </p:cNvSpPr>
            <p:nvPr/>
          </p:nvSpPr>
          <p:spPr>
            <a:xfrm>
              <a:off x="2195265" y="4333126"/>
              <a:ext cx="2510818" cy="348342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0" indent="0" algn="ctr" defTabSz="914400" rtl="0" eaLnBrk="1" latinLnBrk="0" hangingPunct="1">
                <a:lnSpc>
                  <a:spcPts val="1800"/>
                </a:lnSpc>
                <a:spcBef>
                  <a:spcPts val="0"/>
                </a:spcBef>
                <a:buFontTx/>
                <a:buNone/>
                <a:defRPr sz="900" kern="1200" cap="all" spc="90" baseline="0">
                  <a:solidFill>
                    <a:schemeClr val="tx1"/>
                  </a:solidFill>
                  <a:latin typeface="Brandon Grotesque Medium" pitchFamily="34" charset="0"/>
                  <a:ea typeface="+mn-ea"/>
                  <a:cs typeface="+mn-cs"/>
                </a:defRPr>
              </a:lvl1pPr>
              <a:lvl2pPr marL="285750" indent="-285750" algn="ctr" defTabSz="914400" rtl="0" eaLnBrk="1" latinLnBrk="0" hangingPunct="1">
                <a:lnSpc>
                  <a:spcPct val="100000"/>
                </a:lnSpc>
                <a:spcBef>
                  <a:spcPct val="20000"/>
                </a:spcBef>
                <a:buFont typeface="Arial" panose="020B0604020202020204" pitchFamily="34" charset="0"/>
                <a:buChar char="–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14350" indent="-228600" algn="ctr" defTabSz="914400" rtl="0" eaLnBrk="1" latinLnBrk="0" hangingPunct="1">
                <a:lnSpc>
                  <a:spcPct val="100000"/>
                </a:lnSpc>
                <a:spcBef>
                  <a:spcPct val="200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54075" indent="-228600" algn="ctr" defTabSz="914400" rtl="0" eaLnBrk="1" latinLnBrk="0" hangingPunct="1">
                <a:lnSpc>
                  <a:spcPct val="100000"/>
                </a:lnSpc>
                <a:spcBef>
                  <a:spcPct val="20000"/>
                </a:spcBef>
                <a:buFont typeface="Arial" panose="020B0604020202020204" pitchFamily="34" charset="0"/>
                <a:buChar char="–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58888" indent="-228600" algn="ctr" defTabSz="914400" rtl="0" eaLnBrk="1" latinLnBrk="0" hangingPunct="1">
                <a:lnSpc>
                  <a:spcPct val="100000"/>
                </a:lnSpc>
                <a:spcBef>
                  <a:spcPct val="20000"/>
                </a:spcBef>
                <a:buFont typeface="Arial" panose="020B0604020202020204" pitchFamily="34" charset="0"/>
                <a:buChar char="»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dirty="0">
                  <a:latin typeface="Gill Sans MT" panose="020B0502020104020203" pitchFamily="34" charset="0"/>
                </a:rPr>
                <a:t> @schwarzmanscholars</a:t>
              </a:r>
            </a:p>
          </p:txBody>
        </p:sp>
        <p:sp>
          <p:nvSpPr>
            <p:cNvPr id="19" name="Text Placeholder 4"/>
            <p:cNvSpPr txBox="1">
              <a:spLocks/>
            </p:cNvSpPr>
            <p:nvPr/>
          </p:nvSpPr>
          <p:spPr>
            <a:xfrm>
              <a:off x="5297676" y="4329580"/>
              <a:ext cx="1696539" cy="348342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0" indent="0" algn="ctr" defTabSz="914400" rtl="0" eaLnBrk="1" latinLnBrk="0" hangingPunct="1">
                <a:lnSpc>
                  <a:spcPts val="1800"/>
                </a:lnSpc>
                <a:spcBef>
                  <a:spcPts val="0"/>
                </a:spcBef>
                <a:buFontTx/>
                <a:buNone/>
                <a:defRPr sz="900" kern="1200" cap="all" spc="90" baseline="0">
                  <a:solidFill>
                    <a:schemeClr val="tx1"/>
                  </a:solidFill>
                  <a:latin typeface="Brandon Grotesque Medium" pitchFamily="34" charset="0"/>
                  <a:ea typeface="+mn-ea"/>
                  <a:cs typeface="+mn-cs"/>
                </a:defRPr>
              </a:lvl1pPr>
              <a:lvl2pPr marL="285750" indent="-285750" algn="ctr" defTabSz="914400" rtl="0" eaLnBrk="1" latinLnBrk="0" hangingPunct="1">
                <a:lnSpc>
                  <a:spcPct val="100000"/>
                </a:lnSpc>
                <a:spcBef>
                  <a:spcPct val="20000"/>
                </a:spcBef>
                <a:buFont typeface="Arial" panose="020B0604020202020204" pitchFamily="34" charset="0"/>
                <a:buChar char="–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14350" indent="-228600" algn="ctr" defTabSz="914400" rtl="0" eaLnBrk="1" latinLnBrk="0" hangingPunct="1">
                <a:lnSpc>
                  <a:spcPct val="100000"/>
                </a:lnSpc>
                <a:spcBef>
                  <a:spcPct val="200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54075" indent="-228600" algn="ctr" defTabSz="914400" rtl="0" eaLnBrk="1" latinLnBrk="0" hangingPunct="1">
                <a:lnSpc>
                  <a:spcPct val="100000"/>
                </a:lnSpc>
                <a:spcBef>
                  <a:spcPct val="20000"/>
                </a:spcBef>
                <a:buFont typeface="Arial" panose="020B0604020202020204" pitchFamily="34" charset="0"/>
                <a:buChar char="–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58888" indent="-228600" algn="ctr" defTabSz="914400" rtl="0" eaLnBrk="1" latinLnBrk="0" hangingPunct="1">
                <a:lnSpc>
                  <a:spcPct val="100000"/>
                </a:lnSpc>
                <a:spcBef>
                  <a:spcPct val="20000"/>
                </a:spcBef>
                <a:buFont typeface="Arial" panose="020B0604020202020204" pitchFamily="34" charset="0"/>
                <a:buChar char="»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dirty="0">
                  <a:latin typeface="Gill Sans MT" panose="020B0502020104020203" pitchFamily="34" charset="0"/>
                </a:rPr>
                <a:t>SchwarzmanScholars</a:t>
              </a: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2255" y="4375641"/>
              <a:ext cx="199702" cy="196849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7508" y="4333126"/>
              <a:ext cx="263708" cy="2637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007278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 build="p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6" y="-4572"/>
            <a:ext cx="9146095" cy="514807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Tsinghua</a:t>
            </a:r>
            <a:br>
              <a:rPr lang="en-US" dirty="0"/>
            </a:br>
            <a:r>
              <a:rPr lang="en-US" dirty="0"/>
              <a:t>University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282890" y="3169274"/>
            <a:ext cx="6680579" cy="1125140"/>
          </a:xfrm>
        </p:spPr>
        <p:txBody>
          <a:bodyPr/>
          <a:lstStyle/>
          <a:p>
            <a:r>
              <a:rPr lang="en-US" spc="0" dirty="0"/>
              <a:t>A leading institution, in Beijing, with a 100-year history of building links </a:t>
            </a:r>
            <a:br>
              <a:rPr lang="en-US" spc="0" dirty="0"/>
            </a:br>
            <a:r>
              <a:rPr lang="en-US" spc="0" dirty="0"/>
              <a:t>between China and the world</a:t>
            </a:r>
          </a:p>
          <a:p>
            <a:pPr>
              <a:spcBef>
                <a:spcPts val="600"/>
              </a:spcBef>
            </a:pPr>
            <a:r>
              <a:rPr lang="en-US" dirty="0" smtClean="0">
                <a:solidFill>
                  <a:schemeClr val="tx1"/>
                </a:solidFill>
              </a:rPr>
              <a:t>45,000 </a:t>
            </a:r>
            <a:r>
              <a:rPr lang="en-US" dirty="0">
                <a:solidFill>
                  <a:schemeClr val="tx1"/>
                </a:solidFill>
              </a:rPr>
              <a:t>Students • </a:t>
            </a:r>
            <a:r>
              <a:rPr lang="en-US" dirty="0" smtClean="0">
                <a:solidFill>
                  <a:schemeClr val="tx1"/>
                </a:solidFill>
              </a:rPr>
              <a:t>20 </a:t>
            </a:r>
            <a:r>
              <a:rPr lang="en-US" dirty="0">
                <a:solidFill>
                  <a:schemeClr val="tx1"/>
                </a:solidFill>
              </a:rPr>
              <a:t>Schools • 55 Research Institutes</a:t>
            </a: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schemeClr val="tx1"/>
                </a:solidFill>
              </a:rPr>
              <a:t>China’s Last Two Presidents;  A Nobel Laureate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Tsinghua and Schwarzman Scholars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-10408" y="-8622"/>
            <a:ext cx="9212597" cy="485895"/>
            <a:chOff x="-35960" y="-20226"/>
            <a:chExt cx="9179960" cy="487806"/>
          </a:xfrm>
        </p:grpSpPr>
        <p:sp>
          <p:nvSpPr>
            <p:cNvPr id="8" name="Rectangle 7"/>
            <p:cNvSpPr/>
            <p:nvPr userDrawn="1"/>
          </p:nvSpPr>
          <p:spPr>
            <a:xfrm>
              <a:off x="-35960" y="-20226"/>
              <a:ext cx="9179960" cy="452846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Gill Sans MT" panose="020B0502020104020203" pitchFamily="34" charset="0"/>
              </a:endParaRPr>
            </a:p>
          </p:txBody>
        </p:sp>
        <p:pic>
          <p:nvPicPr>
            <p:cNvPr id="9" name="Picture 2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0349" y="85010"/>
              <a:ext cx="1344989" cy="2709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Rectangle 9"/>
            <p:cNvSpPr/>
            <p:nvPr/>
          </p:nvSpPr>
          <p:spPr>
            <a:xfrm>
              <a:off x="-35960" y="431004"/>
              <a:ext cx="9179959" cy="36576"/>
            </a:xfrm>
            <a:prstGeom prst="rect">
              <a:avLst/>
            </a:prstGeom>
            <a:gradFill>
              <a:gsLst>
                <a:gs pos="0">
                  <a:schemeClr val="accent6">
                    <a:lumMod val="10000"/>
                    <a:alpha val="40000"/>
                  </a:schemeClr>
                </a:gs>
                <a:gs pos="88000">
                  <a:schemeClr val="accent6">
                    <a:lumMod val="10000"/>
                    <a:alpha val="0"/>
                  </a:schemeClr>
                </a:gs>
              </a:gsLst>
              <a:lin ang="5400000" scaled="0"/>
            </a:gra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Gill Sans MT" panose="020B05020201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0940811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world-class facility built to foster cross-</a:t>
            </a:r>
            <a:br>
              <a:rPr lang="en-US" dirty="0"/>
            </a:br>
            <a:r>
              <a:rPr lang="en-US" dirty="0"/>
              <a:t>cultural connections and intellectual exchange among students, faculty and visiting leaders.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2324501"/>
              </p:ext>
            </p:extLst>
          </p:nvPr>
        </p:nvGraphicFramePr>
        <p:xfrm>
          <a:off x="4667250" y="981182"/>
          <a:ext cx="4027488" cy="145276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274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46926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58825">
                <a:tc>
                  <a:txBody>
                    <a:bodyPr/>
                    <a:lstStyle/>
                    <a:p>
                      <a:pPr algn="ctr"/>
                      <a:r>
                        <a:rPr kumimoji="0" lang="en-US" sz="3000" b="0" i="0" u="none" strike="noStrike" kern="1200" cap="all" spc="0" normalizeH="0" baseline="0" noProof="0" dirty="0">
                          <a:ln>
                            <a:noFill/>
                          </a:ln>
                          <a:solidFill>
                            <a:srgbClr val="A39161"/>
                          </a:solidFill>
                          <a:effectLst/>
                          <a:uLnTx/>
                          <a:uFillTx/>
                          <a:latin typeface="Centaur" panose="02030504050205020304" pitchFamily="18" charset="0"/>
                          <a:ea typeface="+mj-ea"/>
                          <a:cs typeface="+mj-cs"/>
                        </a:rPr>
                        <a:t>Designed to inspire</a:t>
                      </a:r>
                      <a:endParaRPr lang="en-US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662252"/>
              </p:ext>
            </p:extLst>
          </p:nvPr>
        </p:nvGraphicFramePr>
        <p:xfrm>
          <a:off x="4666709" y="751258"/>
          <a:ext cx="4027488" cy="145276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274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46926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58825">
                <a:tc>
                  <a:txBody>
                    <a:bodyPr/>
                    <a:lstStyle/>
                    <a:p>
                      <a:pPr algn="ctr"/>
                      <a:r>
                        <a:rPr kumimoji="0" lang="en-US" sz="3000" b="0" i="0" u="none" strike="noStrike" kern="1200" cap="all" spc="0" normalizeH="0" baseline="0" noProof="0" dirty="0">
                          <a:ln>
                            <a:noFill/>
                          </a:ln>
                          <a:solidFill>
                            <a:srgbClr val="A39161"/>
                          </a:solidFill>
                          <a:effectLst/>
                          <a:uLnTx/>
                          <a:uFillTx/>
                          <a:latin typeface="Centaur" panose="02030504050205020304" pitchFamily="18" charset="0"/>
                          <a:ea typeface="+mj-ea"/>
                          <a:cs typeface="+mj-cs"/>
                        </a:rPr>
                        <a:t>Schwarzman college</a:t>
                      </a:r>
                      <a:endParaRPr lang="en-US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-2094" y="-873"/>
            <a:ext cx="9144000" cy="485895"/>
            <a:chOff x="-35960" y="-20226"/>
            <a:chExt cx="9179960" cy="487806"/>
          </a:xfrm>
        </p:grpSpPr>
        <p:sp>
          <p:nvSpPr>
            <p:cNvPr id="9" name="Rectangle 8"/>
            <p:cNvSpPr/>
            <p:nvPr userDrawn="1"/>
          </p:nvSpPr>
          <p:spPr>
            <a:xfrm>
              <a:off x="-35960" y="-20226"/>
              <a:ext cx="9179960" cy="452846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Gill Sans MT" panose="020B0502020104020203" pitchFamily="34" charset="0"/>
              </a:endParaRPr>
            </a:p>
          </p:txBody>
        </p:sp>
        <p:pic>
          <p:nvPicPr>
            <p:cNvPr id="10" name="Picture 2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0349" y="85010"/>
              <a:ext cx="1344989" cy="2709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-35960" y="431004"/>
              <a:ext cx="9179959" cy="36576"/>
            </a:xfrm>
            <a:prstGeom prst="rect">
              <a:avLst/>
            </a:prstGeom>
            <a:gradFill>
              <a:gsLst>
                <a:gs pos="0">
                  <a:schemeClr val="accent6">
                    <a:lumMod val="10000"/>
                    <a:alpha val="40000"/>
                  </a:schemeClr>
                </a:gs>
                <a:gs pos="88000">
                  <a:schemeClr val="accent6">
                    <a:lumMod val="10000"/>
                    <a:alpha val="0"/>
                  </a:schemeClr>
                </a:gs>
              </a:gsLst>
              <a:lin ang="5400000" scaled="0"/>
            </a:gra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Gill Sans MT" panose="020B0502020104020203" pitchFamily="34" charset="0"/>
              </a:endParaRPr>
            </a:p>
          </p:txBody>
        </p:sp>
      </p:grpSp>
      <p:pic>
        <p:nvPicPr>
          <p:cNvPr id="3" name="Picture Placeholder 2"/>
          <p:cNvPicPr>
            <a:picLocks noGrp="1" noChangeAspect="1"/>
          </p:cNvPicPr>
          <p:nvPr>
            <p:ph type="pic"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20" b="7820"/>
          <a:stretch>
            <a:fillRect/>
          </a:stretch>
        </p:blipFill>
        <p:spPr>
          <a:xfrm>
            <a:off x="-5684" y="0"/>
            <a:ext cx="9149683" cy="5143500"/>
          </a:xfrm>
        </p:spPr>
      </p:pic>
      <p:grpSp>
        <p:nvGrpSpPr>
          <p:cNvPr id="14" name="Group 13"/>
          <p:cNvGrpSpPr>
            <a:grpSpLocks noChangeAspect="1"/>
          </p:cNvGrpSpPr>
          <p:nvPr/>
        </p:nvGrpSpPr>
        <p:grpSpPr>
          <a:xfrm>
            <a:off x="-10487" y="-8880"/>
            <a:ext cx="9229301" cy="485895"/>
            <a:chOff x="-35960" y="-20226"/>
            <a:chExt cx="9179960" cy="487806"/>
          </a:xfrm>
        </p:grpSpPr>
        <p:sp>
          <p:nvSpPr>
            <p:cNvPr id="16" name="Rectangle 15"/>
            <p:cNvSpPr/>
            <p:nvPr userDrawn="1"/>
          </p:nvSpPr>
          <p:spPr>
            <a:xfrm>
              <a:off x="-35960" y="-20226"/>
              <a:ext cx="9179960" cy="452846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Gill Sans MT" panose="020B0502020104020203" pitchFamily="34" charset="0"/>
              </a:endParaRPr>
            </a:p>
          </p:txBody>
        </p:sp>
        <p:pic>
          <p:nvPicPr>
            <p:cNvPr id="17" name="Picture 2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0349" y="85010"/>
              <a:ext cx="1344989" cy="2709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Rectangle 17"/>
            <p:cNvSpPr/>
            <p:nvPr/>
          </p:nvSpPr>
          <p:spPr>
            <a:xfrm>
              <a:off x="-35960" y="431004"/>
              <a:ext cx="9179959" cy="36576"/>
            </a:xfrm>
            <a:prstGeom prst="rect">
              <a:avLst/>
            </a:prstGeom>
            <a:gradFill>
              <a:gsLst>
                <a:gs pos="0">
                  <a:schemeClr val="accent6">
                    <a:lumMod val="10000"/>
                    <a:alpha val="40000"/>
                  </a:schemeClr>
                </a:gs>
                <a:gs pos="88000">
                  <a:schemeClr val="accent6">
                    <a:lumMod val="10000"/>
                    <a:alpha val="0"/>
                  </a:schemeClr>
                </a:gs>
              </a:gsLst>
              <a:lin ang="5400000" scaled="0"/>
            </a:gra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Gill Sans MT" panose="020B0502020104020203" pitchFamily="34" charset="0"/>
              </a:endParaRPr>
            </a:p>
          </p:txBody>
        </p:sp>
      </p:grp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127594"/>
              </p:ext>
            </p:extLst>
          </p:nvPr>
        </p:nvGraphicFramePr>
        <p:xfrm>
          <a:off x="-8429" y="4149301"/>
          <a:ext cx="9147589" cy="100575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14758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46926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58825">
                <a:tc>
                  <a:txBody>
                    <a:bodyPr/>
                    <a:lstStyle/>
                    <a:p>
                      <a:pPr algn="ctr"/>
                      <a:r>
                        <a:rPr kumimoji="0" lang="en-US" sz="3000" b="0" i="0" u="none" strike="noStrike" kern="1200" cap="all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entaur" panose="02030504050205020304" pitchFamily="18" charset="0"/>
                          <a:ea typeface="+mj-ea"/>
                          <a:cs typeface="+mj-cs"/>
                        </a:rPr>
                        <a:t>Schwarzman college</a:t>
                      </a:r>
                      <a:endParaRPr lang="en-US" dirty="0">
                        <a:solidFill>
                          <a:schemeClr val="bg1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  <a:alpha val="7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3721968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world-class facility built to foster cross-</a:t>
            </a:r>
            <a:br>
              <a:rPr lang="en-US" dirty="0"/>
            </a:br>
            <a:r>
              <a:rPr lang="en-US" dirty="0"/>
              <a:t>cultural connections and intellectual exchange among students, faculty and visiting leaders.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2324501"/>
              </p:ext>
            </p:extLst>
          </p:nvPr>
        </p:nvGraphicFramePr>
        <p:xfrm>
          <a:off x="4667250" y="981182"/>
          <a:ext cx="4027488" cy="145276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274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46926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58825">
                <a:tc>
                  <a:txBody>
                    <a:bodyPr/>
                    <a:lstStyle/>
                    <a:p>
                      <a:pPr algn="ctr"/>
                      <a:r>
                        <a:rPr kumimoji="0" lang="en-US" sz="3000" b="0" i="0" u="none" strike="noStrike" kern="1200" cap="all" spc="0" normalizeH="0" baseline="0" noProof="0" dirty="0">
                          <a:ln>
                            <a:noFill/>
                          </a:ln>
                          <a:solidFill>
                            <a:srgbClr val="A39161"/>
                          </a:solidFill>
                          <a:effectLst/>
                          <a:uLnTx/>
                          <a:uFillTx/>
                          <a:latin typeface="Centaur" panose="02030504050205020304" pitchFamily="18" charset="0"/>
                          <a:ea typeface="+mj-ea"/>
                          <a:cs typeface="+mj-cs"/>
                        </a:rPr>
                        <a:t>Designed to inspire</a:t>
                      </a:r>
                      <a:endParaRPr lang="en-US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662252"/>
              </p:ext>
            </p:extLst>
          </p:nvPr>
        </p:nvGraphicFramePr>
        <p:xfrm>
          <a:off x="4666709" y="751258"/>
          <a:ext cx="4027488" cy="145276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274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46926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58825">
                <a:tc>
                  <a:txBody>
                    <a:bodyPr/>
                    <a:lstStyle/>
                    <a:p>
                      <a:pPr algn="ctr"/>
                      <a:r>
                        <a:rPr kumimoji="0" lang="en-US" sz="3000" b="0" i="0" u="none" strike="noStrike" kern="1200" cap="all" spc="0" normalizeH="0" baseline="0" noProof="0" dirty="0">
                          <a:ln>
                            <a:noFill/>
                          </a:ln>
                          <a:solidFill>
                            <a:srgbClr val="A39161"/>
                          </a:solidFill>
                          <a:effectLst/>
                          <a:uLnTx/>
                          <a:uFillTx/>
                          <a:latin typeface="Centaur" panose="02030504050205020304" pitchFamily="18" charset="0"/>
                          <a:ea typeface="+mj-ea"/>
                          <a:cs typeface="+mj-cs"/>
                        </a:rPr>
                        <a:t>Schwarzman college</a:t>
                      </a:r>
                      <a:endParaRPr lang="en-US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-2094" y="-873"/>
            <a:ext cx="9144000" cy="485895"/>
            <a:chOff x="-35960" y="-20226"/>
            <a:chExt cx="9179960" cy="487806"/>
          </a:xfrm>
        </p:grpSpPr>
        <p:sp>
          <p:nvSpPr>
            <p:cNvPr id="9" name="Rectangle 8"/>
            <p:cNvSpPr/>
            <p:nvPr userDrawn="1"/>
          </p:nvSpPr>
          <p:spPr>
            <a:xfrm>
              <a:off x="-35960" y="-20226"/>
              <a:ext cx="9179960" cy="452846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Gill Sans MT" panose="020B0502020104020203" pitchFamily="34" charset="0"/>
              </a:endParaRPr>
            </a:p>
          </p:txBody>
        </p:sp>
        <p:pic>
          <p:nvPicPr>
            <p:cNvPr id="10" name="Picture 2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0349" y="85010"/>
              <a:ext cx="1344989" cy="2709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-35960" y="431004"/>
              <a:ext cx="9179959" cy="36576"/>
            </a:xfrm>
            <a:prstGeom prst="rect">
              <a:avLst/>
            </a:prstGeom>
            <a:gradFill>
              <a:gsLst>
                <a:gs pos="0">
                  <a:schemeClr val="accent6">
                    <a:lumMod val="10000"/>
                    <a:alpha val="40000"/>
                  </a:schemeClr>
                </a:gs>
                <a:gs pos="88000">
                  <a:schemeClr val="accent6">
                    <a:lumMod val="10000"/>
                    <a:alpha val="0"/>
                  </a:schemeClr>
                </a:gs>
              </a:gsLst>
              <a:lin ang="5400000" scaled="0"/>
            </a:gra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Gill Sans MT" panose="020B0502020104020203" pitchFamily="34" charset="0"/>
              </a:endParaRPr>
            </a:p>
          </p:txBody>
        </p:sp>
      </p:grpSp>
      <p:pic>
        <p:nvPicPr>
          <p:cNvPr id="3" name="Picture Placeholder 2"/>
          <p:cNvPicPr>
            <a:picLocks noGrp="1" noChangeAspect="1"/>
          </p:cNvPicPr>
          <p:nvPr>
            <p:ph type="pic"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-1"/>
            <a:ext cx="9152313" cy="5141422"/>
          </a:xfrm>
        </p:spPr>
      </p:pic>
      <p:grpSp>
        <p:nvGrpSpPr>
          <p:cNvPr id="14" name="Group 13"/>
          <p:cNvGrpSpPr>
            <a:grpSpLocks noChangeAspect="1"/>
          </p:cNvGrpSpPr>
          <p:nvPr/>
        </p:nvGrpSpPr>
        <p:grpSpPr>
          <a:xfrm>
            <a:off x="-2098" y="-9910"/>
            <a:ext cx="9154407" cy="485895"/>
            <a:chOff x="-35960" y="-20226"/>
            <a:chExt cx="9179960" cy="487806"/>
          </a:xfrm>
        </p:grpSpPr>
        <p:sp>
          <p:nvSpPr>
            <p:cNvPr id="16" name="Rectangle 15"/>
            <p:cNvSpPr/>
            <p:nvPr userDrawn="1"/>
          </p:nvSpPr>
          <p:spPr>
            <a:xfrm>
              <a:off x="-35960" y="-20226"/>
              <a:ext cx="9179960" cy="452846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Gill Sans MT" panose="020B0502020104020203" pitchFamily="34" charset="0"/>
              </a:endParaRPr>
            </a:p>
          </p:txBody>
        </p:sp>
        <p:pic>
          <p:nvPicPr>
            <p:cNvPr id="17" name="Picture 2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0349" y="85010"/>
              <a:ext cx="1344989" cy="2709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Rectangle 17"/>
            <p:cNvSpPr/>
            <p:nvPr/>
          </p:nvSpPr>
          <p:spPr>
            <a:xfrm>
              <a:off x="-35960" y="431004"/>
              <a:ext cx="9179959" cy="36576"/>
            </a:xfrm>
            <a:prstGeom prst="rect">
              <a:avLst/>
            </a:prstGeom>
            <a:gradFill>
              <a:gsLst>
                <a:gs pos="0">
                  <a:schemeClr val="accent6">
                    <a:lumMod val="10000"/>
                    <a:alpha val="40000"/>
                  </a:schemeClr>
                </a:gs>
                <a:gs pos="88000">
                  <a:schemeClr val="accent6">
                    <a:lumMod val="10000"/>
                    <a:alpha val="0"/>
                  </a:schemeClr>
                </a:gs>
              </a:gsLst>
              <a:lin ang="5400000" scaled="0"/>
            </a:gra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Gill Sans MT" panose="020B0502020104020203" pitchFamily="34" charset="0"/>
              </a:endParaRPr>
            </a:p>
          </p:txBody>
        </p:sp>
      </p:grp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4496741"/>
              </p:ext>
            </p:extLst>
          </p:nvPr>
        </p:nvGraphicFramePr>
        <p:xfrm>
          <a:off x="-2097" y="4149301"/>
          <a:ext cx="9154407" cy="100575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15440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46926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58825">
                <a:tc>
                  <a:txBody>
                    <a:bodyPr/>
                    <a:lstStyle/>
                    <a:p>
                      <a:pPr algn="ctr"/>
                      <a:r>
                        <a:rPr kumimoji="0" lang="en-US" sz="3000" b="0" i="0" u="none" strike="noStrike" kern="1200" cap="all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entaur" panose="02030504050205020304" pitchFamily="18" charset="0"/>
                          <a:ea typeface="+mj-ea"/>
                          <a:cs typeface="+mj-cs"/>
                        </a:rPr>
                        <a:t>Schwarzman college</a:t>
                      </a:r>
                      <a:endParaRPr lang="en-US" dirty="0">
                        <a:solidFill>
                          <a:schemeClr val="bg1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  <a:alpha val="7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566303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world-class facility built to foster cross-</a:t>
            </a:r>
            <a:br>
              <a:rPr lang="en-US" dirty="0"/>
            </a:br>
            <a:r>
              <a:rPr lang="en-US" dirty="0"/>
              <a:t>cultural connections and intellectual exchange among students, faculty and visiting leaders.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2324501"/>
              </p:ext>
            </p:extLst>
          </p:nvPr>
        </p:nvGraphicFramePr>
        <p:xfrm>
          <a:off x="4667250" y="981182"/>
          <a:ext cx="4027488" cy="145276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274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46926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58825">
                <a:tc>
                  <a:txBody>
                    <a:bodyPr/>
                    <a:lstStyle/>
                    <a:p>
                      <a:pPr algn="ctr"/>
                      <a:r>
                        <a:rPr kumimoji="0" lang="en-US" sz="3000" b="0" i="0" u="none" strike="noStrike" kern="1200" cap="all" spc="0" normalizeH="0" baseline="0" noProof="0" dirty="0">
                          <a:ln>
                            <a:noFill/>
                          </a:ln>
                          <a:solidFill>
                            <a:srgbClr val="A39161"/>
                          </a:solidFill>
                          <a:effectLst/>
                          <a:uLnTx/>
                          <a:uFillTx/>
                          <a:latin typeface="Centaur" panose="02030504050205020304" pitchFamily="18" charset="0"/>
                          <a:ea typeface="+mj-ea"/>
                          <a:cs typeface="+mj-cs"/>
                        </a:rPr>
                        <a:t>Designed to inspire</a:t>
                      </a:r>
                      <a:endParaRPr lang="en-US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662252"/>
              </p:ext>
            </p:extLst>
          </p:nvPr>
        </p:nvGraphicFramePr>
        <p:xfrm>
          <a:off x="4666709" y="751258"/>
          <a:ext cx="4027488" cy="145276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274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46926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58825">
                <a:tc>
                  <a:txBody>
                    <a:bodyPr/>
                    <a:lstStyle/>
                    <a:p>
                      <a:pPr algn="ctr"/>
                      <a:r>
                        <a:rPr kumimoji="0" lang="en-US" sz="3000" b="0" i="0" u="none" strike="noStrike" kern="1200" cap="all" spc="0" normalizeH="0" baseline="0" noProof="0" dirty="0">
                          <a:ln>
                            <a:noFill/>
                          </a:ln>
                          <a:solidFill>
                            <a:srgbClr val="A39161"/>
                          </a:solidFill>
                          <a:effectLst/>
                          <a:uLnTx/>
                          <a:uFillTx/>
                          <a:latin typeface="Centaur" panose="02030504050205020304" pitchFamily="18" charset="0"/>
                          <a:ea typeface="+mj-ea"/>
                          <a:cs typeface="+mj-cs"/>
                        </a:rPr>
                        <a:t>Schwarzman college</a:t>
                      </a:r>
                      <a:endParaRPr lang="en-US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-2094" y="-873"/>
            <a:ext cx="9144000" cy="485895"/>
            <a:chOff x="-35960" y="-20226"/>
            <a:chExt cx="9179960" cy="487806"/>
          </a:xfrm>
        </p:grpSpPr>
        <p:sp>
          <p:nvSpPr>
            <p:cNvPr id="9" name="Rectangle 8"/>
            <p:cNvSpPr/>
            <p:nvPr userDrawn="1"/>
          </p:nvSpPr>
          <p:spPr>
            <a:xfrm>
              <a:off x="-35960" y="-20226"/>
              <a:ext cx="9179960" cy="452846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Gill Sans MT" panose="020B0502020104020203" pitchFamily="34" charset="0"/>
              </a:endParaRPr>
            </a:p>
          </p:txBody>
        </p:sp>
        <p:pic>
          <p:nvPicPr>
            <p:cNvPr id="10" name="Picture 2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0349" y="85010"/>
              <a:ext cx="1344989" cy="2709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-35960" y="431004"/>
              <a:ext cx="9179959" cy="36576"/>
            </a:xfrm>
            <a:prstGeom prst="rect">
              <a:avLst/>
            </a:prstGeom>
            <a:gradFill>
              <a:gsLst>
                <a:gs pos="0">
                  <a:schemeClr val="accent6">
                    <a:lumMod val="10000"/>
                    <a:alpha val="40000"/>
                  </a:schemeClr>
                </a:gs>
                <a:gs pos="88000">
                  <a:schemeClr val="accent6">
                    <a:lumMod val="10000"/>
                    <a:alpha val="0"/>
                  </a:schemeClr>
                </a:gs>
              </a:gsLst>
              <a:lin ang="5400000" scaled="0"/>
            </a:gra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Gill Sans MT" panose="020B0502020104020203" pitchFamily="34" charset="0"/>
              </a:endParaRPr>
            </a:p>
          </p:txBody>
        </p:sp>
      </p:grpSp>
      <p:pic>
        <p:nvPicPr>
          <p:cNvPr id="3" name="Picture Placeholder 2"/>
          <p:cNvPicPr>
            <a:picLocks noGrp="1" noChangeAspect="1"/>
          </p:cNvPicPr>
          <p:nvPr>
            <p:ph type="pic"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9346"/>
            <a:ext cx="9152313" cy="5141422"/>
          </a:xfrm>
        </p:spPr>
      </p:pic>
      <p:grpSp>
        <p:nvGrpSpPr>
          <p:cNvPr id="14" name="Group 13"/>
          <p:cNvGrpSpPr>
            <a:grpSpLocks noChangeAspect="1"/>
          </p:cNvGrpSpPr>
          <p:nvPr/>
        </p:nvGrpSpPr>
        <p:grpSpPr>
          <a:xfrm>
            <a:off x="-2097" y="-9346"/>
            <a:ext cx="9154410" cy="485895"/>
            <a:chOff x="-35960" y="-20226"/>
            <a:chExt cx="9179960" cy="487806"/>
          </a:xfrm>
        </p:grpSpPr>
        <p:sp>
          <p:nvSpPr>
            <p:cNvPr id="16" name="Rectangle 15"/>
            <p:cNvSpPr/>
            <p:nvPr userDrawn="1"/>
          </p:nvSpPr>
          <p:spPr>
            <a:xfrm>
              <a:off x="-35960" y="-20226"/>
              <a:ext cx="9179960" cy="452846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Gill Sans MT" panose="020B0502020104020203" pitchFamily="34" charset="0"/>
              </a:endParaRPr>
            </a:p>
          </p:txBody>
        </p:sp>
        <p:pic>
          <p:nvPicPr>
            <p:cNvPr id="17" name="Picture 2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0349" y="85010"/>
              <a:ext cx="1344989" cy="2709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Rectangle 17"/>
            <p:cNvSpPr/>
            <p:nvPr/>
          </p:nvSpPr>
          <p:spPr>
            <a:xfrm>
              <a:off x="-35960" y="431004"/>
              <a:ext cx="9179959" cy="36576"/>
            </a:xfrm>
            <a:prstGeom prst="rect">
              <a:avLst/>
            </a:prstGeom>
            <a:gradFill>
              <a:gsLst>
                <a:gs pos="0">
                  <a:schemeClr val="accent6">
                    <a:lumMod val="10000"/>
                    <a:alpha val="40000"/>
                  </a:schemeClr>
                </a:gs>
                <a:gs pos="88000">
                  <a:schemeClr val="accent6">
                    <a:lumMod val="10000"/>
                    <a:alpha val="0"/>
                  </a:schemeClr>
                </a:gs>
              </a:gsLst>
              <a:lin ang="5400000" scaled="0"/>
            </a:gra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Gill Sans MT" panose="020B0502020104020203" pitchFamily="34" charset="0"/>
              </a:endParaRPr>
            </a:p>
          </p:txBody>
        </p:sp>
      </p:grp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7248737"/>
              </p:ext>
            </p:extLst>
          </p:nvPr>
        </p:nvGraphicFramePr>
        <p:xfrm>
          <a:off x="-2097" y="4138585"/>
          <a:ext cx="9154407" cy="100575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15440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46926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58825">
                <a:tc>
                  <a:txBody>
                    <a:bodyPr/>
                    <a:lstStyle/>
                    <a:p>
                      <a:pPr algn="ctr"/>
                      <a:r>
                        <a:rPr kumimoji="0" lang="en-US" sz="3000" b="0" i="0" u="none" strike="noStrike" kern="1200" cap="all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entaur" panose="02030504050205020304" pitchFamily="18" charset="0"/>
                          <a:ea typeface="+mj-ea"/>
                          <a:cs typeface="+mj-cs"/>
                        </a:rPr>
                        <a:t>Schwarzman college</a:t>
                      </a:r>
                      <a:endParaRPr lang="en-US" dirty="0">
                        <a:solidFill>
                          <a:schemeClr val="bg1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  <a:alpha val="7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9434936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-2094" y="-873"/>
            <a:ext cx="9144000" cy="485895"/>
            <a:chOff x="-35960" y="-20226"/>
            <a:chExt cx="9179960" cy="487806"/>
          </a:xfrm>
        </p:grpSpPr>
        <p:sp>
          <p:nvSpPr>
            <p:cNvPr id="9" name="Rectangle 8"/>
            <p:cNvSpPr/>
            <p:nvPr userDrawn="1"/>
          </p:nvSpPr>
          <p:spPr>
            <a:xfrm>
              <a:off x="-35960" y="-20226"/>
              <a:ext cx="9179960" cy="452846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Gill Sans MT" panose="020B0502020104020203" pitchFamily="34" charset="0"/>
              </a:endParaRPr>
            </a:p>
          </p:txBody>
        </p:sp>
        <p:pic>
          <p:nvPicPr>
            <p:cNvPr id="10" name="Picture 2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0349" y="85010"/>
              <a:ext cx="1344989" cy="2709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-35960" y="431004"/>
              <a:ext cx="9179959" cy="36576"/>
            </a:xfrm>
            <a:prstGeom prst="rect">
              <a:avLst/>
            </a:prstGeom>
            <a:gradFill>
              <a:gsLst>
                <a:gs pos="0">
                  <a:schemeClr val="accent6">
                    <a:lumMod val="10000"/>
                    <a:alpha val="40000"/>
                  </a:schemeClr>
                </a:gs>
                <a:gs pos="88000">
                  <a:schemeClr val="accent6">
                    <a:lumMod val="10000"/>
                    <a:alpha val="0"/>
                  </a:schemeClr>
                </a:gs>
              </a:gsLst>
              <a:lin ang="5400000" scaled="0"/>
            </a:gra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Gill Sans MT" panose="020B0502020104020203" pitchFamily="34" charset="0"/>
              </a:endParaRPr>
            </a:p>
          </p:txBody>
        </p:sp>
      </p:grpSp>
      <p:pic>
        <p:nvPicPr>
          <p:cNvPr id="3" name="Picture Placeholder 2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00" t="31999" r="23418" b="11862"/>
          <a:stretch/>
        </p:blipFill>
        <p:spPr>
          <a:xfrm>
            <a:off x="-2097" y="27949"/>
            <a:ext cx="9143999" cy="5076389"/>
          </a:xfrm>
        </p:spPr>
      </p:pic>
      <p:grpSp>
        <p:nvGrpSpPr>
          <p:cNvPr id="14" name="Group 13"/>
          <p:cNvGrpSpPr>
            <a:grpSpLocks noChangeAspect="1"/>
          </p:cNvGrpSpPr>
          <p:nvPr/>
        </p:nvGrpSpPr>
        <p:grpSpPr>
          <a:xfrm>
            <a:off x="-10411" y="-9346"/>
            <a:ext cx="9220911" cy="485895"/>
            <a:chOff x="-44244" y="-20226"/>
            <a:chExt cx="9188243" cy="487806"/>
          </a:xfrm>
        </p:grpSpPr>
        <p:sp>
          <p:nvSpPr>
            <p:cNvPr id="16" name="Rectangle 15"/>
            <p:cNvSpPr/>
            <p:nvPr userDrawn="1"/>
          </p:nvSpPr>
          <p:spPr>
            <a:xfrm>
              <a:off x="-44244" y="-20226"/>
              <a:ext cx="9179960" cy="452846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Gill Sans MT" panose="020B0502020104020203" pitchFamily="34" charset="0"/>
              </a:endParaRPr>
            </a:p>
          </p:txBody>
        </p:sp>
        <p:pic>
          <p:nvPicPr>
            <p:cNvPr id="17" name="Picture 2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0349" y="85010"/>
              <a:ext cx="1344989" cy="2709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Rectangle 17"/>
            <p:cNvSpPr/>
            <p:nvPr/>
          </p:nvSpPr>
          <p:spPr>
            <a:xfrm>
              <a:off x="-35960" y="431004"/>
              <a:ext cx="9179959" cy="36576"/>
            </a:xfrm>
            <a:prstGeom prst="rect">
              <a:avLst/>
            </a:prstGeom>
            <a:gradFill>
              <a:gsLst>
                <a:gs pos="0">
                  <a:schemeClr val="accent6">
                    <a:lumMod val="10000"/>
                    <a:alpha val="40000"/>
                  </a:schemeClr>
                </a:gs>
                <a:gs pos="88000">
                  <a:schemeClr val="accent6">
                    <a:lumMod val="10000"/>
                    <a:alpha val="0"/>
                  </a:schemeClr>
                </a:gs>
              </a:gsLst>
              <a:lin ang="5400000" scaled="0"/>
            </a:gra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Gill Sans MT" panose="020B0502020104020203" pitchFamily="34" charset="0"/>
              </a:endParaRPr>
            </a:p>
          </p:txBody>
        </p:sp>
      </p:grp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6606861"/>
              </p:ext>
            </p:extLst>
          </p:nvPr>
        </p:nvGraphicFramePr>
        <p:xfrm>
          <a:off x="-2097" y="4128179"/>
          <a:ext cx="9154407" cy="100575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15440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46926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58825">
                <a:tc>
                  <a:txBody>
                    <a:bodyPr/>
                    <a:lstStyle/>
                    <a:p>
                      <a:pPr algn="ctr"/>
                      <a:r>
                        <a:rPr kumimoji="0" lang="en-US" sz="3000" b="0" i="0" u="none" strike="noStrike" kern="1200" cap="all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entaur" panose="02030504050205020304" pitchFamily="18" charset="0"/>
                          <a:ea typeface="+mj-ea"/>
                          <a:cs typeface="+mj-cs"/>
                        </a:rPr>
                        <a:t>Schwarzman college</a:t>
                      </a:r>
                      <a:endParaRPr lang="en-US" dirty="0">
                        <a:solidFill>
                          <a:schemeClr val="bg1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  <a:alpha val="7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7895843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-2094" y="-873"/>
            <a:ext cx="9144000" cy="485895"/>
            <a:chOff x="-35960" y="-20226"/>
            <a:chExt cx="9179960" cy="487806"/>
          </a:xfrm>
        </p:grpSpPr>
        <p:sp>
          <p:nvSpPr>
            <p:cNvPr id="9" name="Rectangle 8"/>
            <p:cNvSpPr/>
            <p:nvPr userDrawn="1"/>
          </p:nvSpPr>
          <p:spPr>
            <a:xfrm>
              <a:off x="-35960" y="-20226"/>
              <a:ext cx="9179960" cy="452846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Gill Sans MT" panose="020B0502020104020203" pitchFamily="34" charset="0"/>
              </a:endParaRPr>
            </a:p>
          </p:txBody>
        </p:sp>
        <p:pic>
          <p:nvPicPr>
            <p:cNvPr id="10" name="Picture 2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0349" y="85010"/>
              <a:ext cx="1344989" cy="2709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-35960" y="431004"/>
              <a:ext cx="9179959" cy="36576"/>
            </a:xfrm>
            <a:prstGeom prst="rect">
              <a:avLst/>
            </a:prstGeom>
            <a:gradFill>
              <a:gsLst>
                <a:gs pos="0">
                  <a:schemeClr val="accent6">
                    <a:lumMod val="10000"/>
                    <a:alpha val="40000"/>
                  </a:schemeClr>
                </a:gs>
                <a:gs pos="88000">
                  <a:schemeClr val="accent6">
                    <a:lumMod val="10000"/>
                    <a:alpha val="0"/>
                  </a:schemeClr>
                </a:gs>
              </a:gsLst>
              <a:lin ang="5400000" scaled="0"/>
            </a:gra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Gill Sans MT" panose="020B0502020104020203" pitchFamily="34" charset="0"/>
              </a:endParaRPr>
            </a:p>
          </p:txBody>
        </p:sp>
      </p:grpSp>
      <p:pic>
        <p:nvPicPr>
          <p:cNvPr id="3" name="Picture Placeholder 2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55" b="7211"/>
          <a:stretch/>
        </p:blipFill>
        <p:spPr>
          <a:xfrm>
            <a:off x="1" y="0"/>
            <a:ext cx="9141902" cy="5127585"/>
          </a:xfrm>
        </p:spPr>
      </p:pic>
      <p:grpSp>
        <p:nvGrpSpPr>
          <p:cNvPr id="14" name="Group 13"/>
          <p:cNvGrpSpPr>
            <a:grpSpLocks noChangeAspect="1"/>
          </p:cNvGrpSpPr>
          <p:nvPr/>
        </p:nvGrpSpPr>
        <p:grpSpPr>
          <a:xfrm>
            <a:off x="-10410" y="-9346"/>
            <a:ext cx="9220912" cy="485895"/>
            <a:chOff x="-35960" y="-20226"/>
            <a:chExt cx="9179960" cy="487806"/>
          </a:xfrm>
        </p:grpSpPr>
        <p:sp>
          <p:nvSpPr>
            <p:cNvPr id="16" name="Rectangle 15"/>
            <p:cNvSpPr/>
            <p:nvPr userDrawn="1"/>
          </p:nvSpPr>
          <p:spPr>
            <a:xfrm>
              <a:off x="-35960" y="-20226"/>
              <a:ext cx="9179960" cy="452846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Gill Sans MT" panose="020B0502020104020203" pitchFamily="34" charset="0"/>
              </a:endParaRPr>
            </a:p>
          </p:txBody>
        </p:sp>
        <p:pic>
          <p:nvPicPr>
            <p:cNvPr id="17" name="Picture 2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0349" y="85010"/>
              <a:ext cx="1344989" cy="2709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Rectangle 17"/>
            <p:cNvSpPr/>
            <p:nvPr/>
          </p:nvSpPr>
          <p:spPr>
            <a:xfrm>
              <a:off x="-35960" y="431004"/>
              <a:ext cx="9179959" cy="36576"/>
            </a:xfrm>
            <a:prstGeom prst="rect">
              <a:avLst/>
            </a:prstGeom>
            <a:gradFill>
              <a:gsLst>
                <a:gs pos="0">
                  <a:schemeClr val="accent6">
                    <a:lumMod val="10000"/>
                    <a:alpha val="40000"/>
                  </a:schemeClr>
                </a:gs>
                <a:gs pos="88000">
                  <a:schemeClr val="accent6">
                    <a:lumMod val="10000"/>
                    <a:alpha val="0"/>
                  </a:schemeClr>
                </a:gs>
              </a:gsLst>
              <a:lin ang="5400000" scaled="0"/>
            </a:gra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Gill Sans MT" panose="020B0502020104020203" pitchFamily="34" charset="0"/>
              </a:endParaRPr>
            </a:p>
          </p:txBody>
        </p:sp>
      </p:grp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2210381"/>
              </p:ext>
            </p:extLst>
          </p:nvPr>
        </p:nvGraphicFramePr>
        <p:xfrm>
          <a:off x="-2097" y="4145112"/>
          <a:ext cx="9154407" cy="100575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15440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46926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58825">
                <a:tc>
                  <a:txBody>
                    <a:bodyPr/>
                    <a:lstStyle/>
                    <a:p>
                      <a:pPr algn="ctr"/>
                      <a:r>
                        <a:rPr kumimoji="0" lang="en-US" sz="3000" b="0" i="0" u="none" strike="noStrike" kern="1200" cap="all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entaur" panose="02030504050205020304" pitchFamily="18" charset="0"/>
                          <a:ea typeface="+mj-ea"/>
                          <a:cs typeface="+mj-cs"/>
                        </a:rPr>
                        <a:t>Schwarzman college</a:t>
                      </a:r>
                      <a:endParaRPr lang="en-US" dirty="0">
                        <a:solidFill>
                          <a:schemeClr val="bg1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  <a:alpha val="7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6928217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8"/>
          <a:stretch/>
        </p:blipFill>
        <p:spPr>
          <a:xfrm>
            <a:off x="-4125" y="0"/>
            <a:ext cx="4574032" cy="514350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75917" y="2571750"/>
            <a:ext cx="3718454" cy="2068830"/>
          </a:xfrm>
        </p:spPr>
        <p:txBody>
          <a:bodyPr>
            <a:noAutofit/>
          </a:bodyPr>
          <a:lstStyle/>
          <a:p>
            <a:endParaRPr lang="en-US" sz="500" dirty="0"/>
          </a:p>
          <a:p>
            <a:pPr>
              <a:spcBef>
                <a:spcPts val="0"/>
              </a:spcBef>
            </a:pPr>
            <a:r>
              <a:rPr lang="en-US" dirty="0"/>
              <a:t>Core Curriculum</a:t>
            </a:r>
          </a:p>
          <a:p>
            <a:pPr>
              <a:spcBef>
                <a:spcPts val="0"/>
              </a:spcBef>
            </a:pPr>
            <a:endParaRPr lang="en-US" sz="500" dirty="0"/>
          </a:p>
          <a:p>
            <a:pPr>
              <a:spcBef>
                <a:spcPts val="0"/>
              </a:spcBef>
            </a:pPr>
            <a:r>
              <a:rPr lang="en-US" dirty="0"/>
              <a:t>Three Concentrations: </a:t>
            </a:r>
          </a:p>
          <a:p>
            <a:pPr>
              <a:spcBef>
                <a:spcPts val="0"/>
              </a:spcBef>
            </a:pPr>
            <a:r>
              <a:rPr lang="en-US" i="1" dirty="0"/>
              <a:t>Public Policy</a:t>
            </a:r>
          </a:p>
          <a:p>
            <a:pPr>
              <a:spcBef>
                <a:spcPts val="0"/>
              </a:spcBef>
            </a:pPr>
            <a:r>
              <a:rPr lang="en-US" i="1" dirty="0"/>
              <a:t>Economics &amp; Business</a:t>
            </a:r>
          </a:p>
          <a:p>
            <a:pPr>
              <a:spcBef>
                <a:spcPts val="0"/>
              </a:spcBef>
            </a:pPr>
            <a:r>
              <a:rPr lang="en-US" i="1" dirty="0"/>
              <a:t>International Studies</a:t>
            </a:r>
          </a:p>
          <a:p>
            <a:pPr>
              <a:spcBef>
                <a:spcPts val="0"/>
              </a:spcBef>
            </a:pPr>
            <a:endParaRPr lang="en-US" sz="500" dirty="0"/>
          </a:p>
          <a:p>
            <a:pPr>
              <a:spcBef>
                <a:spcPts val="0"/>
              </a:spcBef>
            </a:pPr>
            <a:r>
              <a:rPr lang="en-US" dirty="0"/>
              <a:t>Mandarin </a:t>
            </a:r>
            <a:r>
              <a:rPr lang="en-US" dirty="0" smtClean="0"/>
              <a:t>Study</a:t>
            </a:r>
            <a:endParaRPr lang="en-US" dirty="0"/>
          </a:p>
          <a:p>
            <a:pPr>
              <a:spcBef>
                <a:spcPts val="0"/>
              </a:spcBef>
            </a:pPr>
            <a:endParaRPr lang="en-US" sz="500" dirty="0"/>
          </a:p>
          <a:p>
            <a:pPr>
              <a:spcBef>
                <a:spcPts val="0"/>
              </a:spcBef>
            </a:pPr>
            <a:r>
              <a:rPr lang="en-US" dirty="0"/>
              <a:t>Capstone Project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8780824"/>
              </p:ext>
            </p:extLst>
          </p:nvPr>
        </p:nvGraphicFramePr>
        <p:xfrm>
          <a:off x="268099" y="981182"/>
          <a:ext cx="4008066" cy="145276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0806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46926">
                <a:tc>
                  <a:txBody>
                    <a:bodyPr/>
                    <a:lstStyle/>
                    <a:p>
                      <a:pPr algn="ctr"/>
                      <a:r>
                        <a:rPr lang="en-US" sz="900" cap="all" spc="90" dirty="0">
                          <a:latin typeface="Gill Sans MT" panose="020B0502020104020203" pitchFamily="34" charset="0"/>
                        </a:rPr>
                        <a:t>academics</a:t>
                      </a:r>
                      <a:endParaRPr lang="en-US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58825">
                <a:tc>
                  <a:txBody>
                    <a:bodyPr/>
                    <a:lstStyle/>
                    <a:p>
                      <a:pPr algn="ctr"/>
                      <a:r>
                        <a:rPr kumimoji="0" lang="en-US" sz="3000" b="0" i="0" u="none" strike="noStrike" kern="1200" cap="all" spc="0" normalizeH="0" baseline="0" noProof="0" dirty="0">
                          <a:ln>
                            <a:noFill/>
                          </a:ln>
                          <a:solidFill>
                            <a:srgbClr val="A39161"/>
                          </a:solidFill>
                          <a:effectLst/>
                          <a:uLnTx/>
                          <a:uFillTx/>
                          <a:latin typeface="Centaur" panose="02030504050205020304" pitchFamily="18" charset="0"/>
                          <a:ea typeface="+mj-ea"/>
                          <a:cs typeface="+mj-cs"/>
                        </a:rPr>
                        <a:t>Master’s degree in global affairs</a:t>
                      </a:r>
                      <a:endParaRPr lang="en-US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-10408" y="-8622"/>
            <a:ext cx="9204283" cy="485895"/>
            <a:chOff x="-35960" y="-20226"/>
            <a:chExt cx="9179960" cy="487806"/>
          </a:xfrm>
        </p:grpSpPr>
        <p:sp>
          <p:nvSpPr>
            <p:cNvPr id="9" name="Rectangle 8"/>
            <p:cNvSpPr/>
            <p:nvPr userDrawn="1"/>
          </p:nvSpPr>
          <p:spPr>
            <a:xfrm>
              <a:off x="-35960" y="-20226"/>
              <a:ext cx="9179960" cy="452846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Gill Sans MT" panose="020B0502020104020203" pitchFamily="34" charset="0"/>
              </a:endParaRPr>
            </a:p>
          </p:txBody>
        </p:sp>
        <p:pic>
          <p:nvPicPr>
            <p:cNvPr id="10" name="Picture 2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0349" y="85010"/>
              <a:ext cx="1344989" cy="2709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-35960" y="431004"/>
              <a:ext cx="9179959" cy="36576"/>
            </a:xfrm>
            <a:prstGeom prst="rect">
              <a:avLst/>
            </a:prstGeom>
            <a:gradFill>
              <a:gsLst>
                <a:gs pos="0">
                  <a:schemeClr val="accent6">
                    <a:lumMod val="10000"/>
                    <a:alpha val="40000"/>
                  </a:schemeClr>
                </a:gs>
                <a:gs pos="88000">
                  <a:schemeClr val="accent6">
                    <a:lumMod val="10000"/>
                    <a:alpha val="0"/>
                  </a:schemeClr>
                </a:gs>
              </a:gsLst>
              <a:lin ang="5400000" scaled="0"/>
            </a:gra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Gill Sans MT" panose="020B0502020104020203" pitchFamily="34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688" y="462252"/>
            <a:ext cx="4659312" cy="4672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90117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38"/>
          <a:stretch/>
        </p:blipFill>
        <p:spPr>
          <a:xfrm>
            <a:off x="4575125" y="7620"/>
            <a:ext cx="4594633" cy="5143500"/>
          </a:xfrm>
          <a:prstGeom prst="rect">
            <a:avLst/>
          </a:prstGeom>
        </p:spPr>
      </p:pic>
      <p:pic>
        <p:nvPicPr>
          <p:cNvPr id="6" name="Picture Placeholder 5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" r="49942" b="53"/>
          <a:stretch/>
        </p:blipFill>
        <p:spPr>
          <a:xfrm>
            <a:off x="-5683" y="0"/>
            <a:ext cx="4577683" cy="5143500"/>
          </a:xfr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793993" y="3109172"/>
            <a:ext cx="3750114" cy="1149436"/>
          </a:xfrm>
        </p:spPr>
        <p:txBody>
          <a:bodyPr/>
          <a:lstStyle/>
          <a:p>
            <a:r>
              <a:rPr lang="en-US" sz="2000" dirty="0" smtClean="0"/>
              <a:t>Practical Training in the Workplace</a:t>
            </a:r>
          </a:p>
          <a:p>
            <a:r>
              <a:rPr lang="en-US" sz="2000" dirty="0" smtClean="0"/>
              <a:t>Deep </a:t>
            </a:r>
            <a:r>
              <a:rPr lang="en-US" sz="2000" dirty="0"/>
              <a:t>Dive Travel Seminars</a:t>
            </a:r>
          </a:p>
          <a:p>
            <a:r>
              <a:rPr lang="en-US" sz="2000" dirty="0" smtClean="0"/>
              <a:t>Mentorships</a:t>
            </a:r>
            <a:endParaRPr 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83" y="0"/>
            <a:ext cx="4572000" cy="257251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83" y="0"/>
            <a:ext cx="4572000" cy="2572512"/>
          </a:xfrm>
          <a:prstGeom prst="rect">
            <a:avLst/>
          </a:prstGeom>
        </p:spPr>
      </p:pic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-9844" y="-8622"/>
            <a:ext cx="9153843" cy="485895"/>
            <a:chOff x="-35960" y="-20226"/>
            <a:chExt cx="9179960" cy="487806"/>
          </a:xfrm>
        </p:grpSpPr>
        <p:sp>
          <p:nvSpPr>
            <p:cNvPr id="9" name="Rectangle 8"/>
            <p:cNvSpPr/>
            <p:nvPr userDrawn="1"/>
          </p:nvSpPr>
          <p:spPr>
            <a:xfrm>
              <a:off x="-35960" y="-20226"/>
              <a:ext cx="9179960" cy="452846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Gill Sans MT" panose="020B0502020104020203" pitchFamily="34" charset="0"/>
              </a:endParaRPr>
            </a:p>
          </p:txBody>
        </p:sp>
        <p:pic>
          <p:nvPicPr>
            <p:cNvPr id="10" name="Picture 2"/>
            <p:cNvPicPr>
              <a:picLocks noChangeAspect="1" noChangeArrowheads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0349" y="85010"/>
              <a:ext cx="1344989" cy="2709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-35960" y="431004"/>
              <a:ext cx="9179959" cy="36576"/>
            </a:xfrm>
            <a:prstGeom prst="rect">
              <a:avLst/>
            </a:prstGeom>
            <a:gradFill>
              <a:gsLst>
                <a:gs pos="0">
                  <a:schemeClr val="accent6">
                    <a:lumMod val="10000"/>
                    <a:alpha val="40000"/>
                  </a:schemeClr>
                </a:gs>
                <a:gs pos="88000">
                  <a:schemeClr val="accent6">
                    <a:lumMod val="10000"/>
                    <a:alpha val="0"/>
                  </a:schemeClr>
                </a:gs>
              </a:gsLst>
              <a:lin ang="5400000" scaled="0"/>
            </a:gra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Gill Sans MT" panose="020B0502020104020203" pitchFamily="34" charset="0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83" y="2572512"/>
            <a:ext cx="4572000" cy="257251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83" y="2572512"/>
            <a:ext cx="4572000" cy="2572512"/>
          </a:xfrm>
          <a:prstGeom prst="rect">
            <a:avLst/>
          </a:prstGeom>
        </p:spPr>
      </p:pic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6620947"/>
              </p:ext>
            </p:extLst>
          </p:nvPr>
        </p:nvGraphicFramePr>
        <p:xfrm>
          <a:off x="4605605" y="981182"/>
          <a:ext cx="4168525" cy="190996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685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46926">
                <a:tc>
                  <a:txBody>
                    <a:bodyPr/>
                    <a:lstStyle/>
                    <a:p>
                      <a:pPr algn="ctr"/>
                      <a:r>
                        <a:rPr lang="en-US" sz="900" cap="all" spc="90" dirty="0">
                          <a:latin typeface="Gill Sans MT" panose="020B0502020104020203" pitchFamily="34" charset="0"/>
                        </a:rPr>
                        <a:t>EXPERIENCE</a:t>
                      </a:r>
                      <a:endParaRPr lang="en-US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58825">
                <a:tc>
                  <a:txBody>
                    <a:bodyPr/>
                    <a:lstStyle/>
                    <a:p>
                      <a:pPr algn="ctr"/>
                      <a:r>
                        <a:rPr kumimoji="0" lang="en-US" sz="3000" b="0" i="0" u="none" strike="noStrike" kern="1200" cap="all" spc="0" normalizeH="0" baseline="0" noProof="0" dirty="0">
                          <a:ln>
                            <a:noFill/>
                          </a:ln>
                          <a:solidFill>
                            <a:srgbClr val="A39161"/>
                          </a:solidFill>
                          <a:effectLst/>
                          <a:uLnTx/>
                          <a:uFillTx/>
                          <a:latin typeface="Centaur" panose="02030504050205020304" pitchFamily="18" charset="0"/>
                          <a:ea typeface="+mj-ea"/>
                          <a:cs typeface="+mj-cs"/>
                        </a:rPr>
                        <a:t>Real-world Experience </a:t>
                      </a:r>
                      <a:br>
                        <a:rPr kumimoji="0" lang="en-US" sz="3000" b="0" i="0" u="none" strike="noStrike" kern="1200" cap="all" spc="0" normalizeH="0" baseline="0" noProof="0" dirty="0">
                          <a:ln>
                            <a:noFill/>
                          </a:ln>
                          <a:solidFill>
                            <a:srgbClr val="A39161"/>
                          </a:solidFill>
                          <a:effectLst/>
                          <a:uLnTx/>
                          <a:uFillTx/>
                          <a:latin typeface="Centaur" panose="02030504050205020304" pitchFamily="18" charset="0"/>
                          <a:ea typeface="+mj-ea"/>
                          <a:cs typeface="+mj-cs"/>
                        </a:rPr>
                      </a:br>
                      <a:r>
                        <a:rPr kumimoji="0" lang="en-US" sz="3000" b="0" i="0" u="none" strike="noStrike" kern="1200" cap="all" spc="0" normalizeH="0" baseline="0" noProof="0" dirty="0">
                          <a:ln>
                            <a:noFill/>
                          </a:ln>
                          <a:solidFill>
                            <a:srgbClr val="A39161"/>
                          </a:solidFill>
                          <a:effectLst/>
                          <a:uLnTx/>
                          <a:uFillTx/>
                          <a:latin typeface="Centaur" panose="02030504050205020304" pitchFamily="18" charset="0"/>
                          <a:ea typeface="+mj-ea"/>
                          <a:cs typeface="+mj-cs"/>
                        </a:rPr>
                        <a:t>in china</a:t>
                      </a:r>
                      <a:endParaRPr lang="en-US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93397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SAS Recruiting">
      <a:dk1>
        <a:srgbClr val="A39161"/>
      </a:dk1>
      <a:lt1>
        <a:sysClr val="window" lastClr="FFFFFF"/>
      </a:lt1>
      <a:dk2>
        <a:srgbClr val="003764"/>
      </a:dk2>
      <a:lt2>
        <a:srgbClr val="EFEFEF"/>
      </a:lt2>
      <a:accent1>
        <a:srgbClr val="003764"/>
      </a:accent1>
      <a:accent2>
        <a:srgbClr val="005D95"/>
      </a:accent2>
      <a:accent3>
        <a:srgbClr val="A39161"/>
      </a:accent3>
      <a:accent4>
        <a:srgbClr val="8431A6"/>
      </a:accent4>
      <a:accent5>
        <a:srgbClr val="808080"/>
      </a:accent5>
      <a:accent6>
        <a:srgbClr val="EFEFEF"/>
      </a:accent6>
      <a:hlink>
        <a:srgbClr val="8431A6"/>
      </a:hlink>
      <a:folHlink>
        <a:srgbClr val="A39161"/>
      </a:folHlink>
    </a:clrScheme>
    <a:fontScheme name="SAS Recruiting System">
      <a:majorFont>
        <a:latin typeface="Centaur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9284</TotalTime>
  <Words>243</Words>
  <Application>Microsoft Office PowerPoint</Application>
  <PresentationFormat>On-screen Show (16:9)</PresentationFormat>
  <Paragraphs>93</Paragraphs>
  <Slides>14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  <vt:variant>
        <vt:lpstr>Custom Shows</vt:lpstr>
      </vt:variant>
      <vt:variant>
        <vt:i4>1</vt:i4>
      </vt:variant>
    </vt:vector>
  </HeadingPairs>
  <TitlesOfParts>
    <vt:vector size="20" baseType="lpstr">
      <vt:lpstr>Arial</vt:lpstr>
      <vt:lpstr>Calibri</vt:lpstr>
      <vt:lpstr>Centaur</vt:lpstr>
      <vt:lpstr>Gill Sans MT</vt:lpstr>
      <vt:lpstr>Office Theme</vt:lpstr>
      <vt:lpstr>PowerPoint Presentation</vt:lpstr>
      <vt:lpstr>Tsinghua University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 Comprehensive Scholarship</vt:lpstr>
      <vt:lpstr>APPLICATION  Requirements </vt:lpstr>
      <vt:lpstr>PowerPoint Presentation</vt:lpstr>
      <vt:lpstr>Key dates</vt:lpstr>
      <vt:lpstr>Learn more</vt:lpstr>
      <vt:lpstr>Custom Show 1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Sternglass</dc:creator>
  <cp:lastModifiedBy>Jessica Loh</cp:lastModifiedBy>
  <cp:revision>470</cp:revision>
  <cp:lastPrinted>2018-01-26T19:26:47Z</cp:lastPrinted>
  <dcterms:created xsi:type="dcterms:W3CDTF">2014-08-26T13:52:20Z</dcterms:created>
  <dcterms:modified xsi:type="dcterms:W3CDTF">2018-04-24T02:36:45Z</dcterms:modified>
</cp:coreProperties>
</file>