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7" r:id="rId5"/>
    <p:sldId id="259" r:id="rId6"/>
    <p:sldId id="276" r:id="rId7"/>
    <p:sldId id="270" r:id="rId8"/>
    <p:sldId id="265" r:id="rId9"/>
    <p:sldId id="273" r:id="rId10"/>
    <p:sldId id="266" r:id="rId11"/>
    <p:sldId id="267" r:id="rId12"/>
    <p:sldId id="275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E7326"/>
    <a:srgbClr val="DD5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21" autoAdjust="0"/>
  </p:normalViewPr>
  <p:slideViewPr>
    <p:cSldViewPr snapToGrid="0">
      <p:cViewPr varScale="1">
        <p:scale>
          <a:sx n="100" d="100"/>
          <a:sy n="100" d="100"/>
        </p:scale>
        <p:origin x="19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F965C-4B56-CA46-AFDB-47B20B3C6641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90E85-8A24-324C-8063-78831F0C5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sjmf.sharepoint.com/Shared%20Documents/Affiliate%20initiatives/Kings%20College/KCL%20-%20John%20Monash%20agreement.docx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to myself and Steven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Foundation is privileged to use the name of this great Australian and we believe that John Monash Scholars emanate the leadership qualities of John Monash – particularly in the vision to bring about a betterment to Australia through their work and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6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Scholarship is 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uniquely Australian – to support careers which are of benefit to Australia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​and the world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age limit, can pursue studies in any field at any university in the world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​- as long as you can explain why it is the best place for you to be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2019 we will give between 15-20 Scholarships – we encourage applicants who are looking beyond our traditional destinations of Oxford, Harvard, Columbia and Cambridge (an unusual pitch will pique our interest) . Note: We have an affiliation with Kings College London, a world class University, but not generally considered by Australians. They are offering an additional GBP5,000 to a John Monash Scholar who attends Kings.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​Also IE in Madrid, special scholarship – full fee waiver for a female Scholar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Cranfield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full fee waiver (with some restrictions, please feel free to have a chat with me about this if any of these institutions are ones you potentially have your eye on)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join an alumni group of dynamic, curious, high-achieving Australians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JM Alumni Community a very special group to belong to </a:t>
            </a:r>
          </a:p>
          <a:p>
            <a:pPr rtl="0" fontAlgn="base"/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7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has this Scholarship meant to some of our John Monash Alumni? Draw out a few of these quotes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15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20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06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have been a total of 15 John Monash Scholars that have had a degree from Queensland University. </a:t>
            </a:r>
            <a:br>
              <a:rPr lang="en-US" dirty="0"/>
            </a:br>
            <a:r>
              <a:rPr lang="en-US" dirty="0"/>
              <a:t>In 2018, there were three successful Scholars that had degrees from this University: Heather Muir – an impressive advocate for women in STEM and computer Scientist</a:t>
            </a:r>
            <a:br>
              <a:rPr lang="en-US" dirty="0"/>
            </a:br>
            <a:r>
              <a:rPr lang="en-US" dirty="0"/>
              <a:t>Jordan English – An associate to Justice Edelman of the High Court of Australia with a keen interest in anti-bribery and anti-corruption laws who plans on undertaking his LLM at Oxford this year</a:t>
            </a:r>
            <a:br>
              <a:rPr lang="en-US" dirty="0"/>
            </a:br>
            <a:r>
              <a:rPr lang="en-US" dirty="0"/>
              <a:t>Steven Ettema – a numerical modeler and coastal engineer who will undertake a </a:t>
            </a:r>
            <a:r>
              <a:rPr lang="en-US" dirty="0" err="1"/>
              <a:t>Dphil</a:t>
            </a:r>
            <a:r>
              <a:rPr lang="en-US" dirty="0"/>
              <a:t> in engineering Science at Oxford this year.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71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Wrap up – invite people to come and talk to us afterwards and then hand over to Steven to talk about his application experience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90E85-8A24-324C-8063-78831F0C53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6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4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3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3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7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9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73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93FF1-FE9D-784F-B14C-25BC1F4C03C4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7B6A-8F7D-B647-B4BF-EB14B1FF2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hyperlink" Target="http://www.johnmonash.com/" TargetMode="External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hyperlink" Target="mailto:info@johnmonash.com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2" b="23044"/>
          <a:stretch/>
        </p:blipFill>
        <p:spPr>
          <a:xfrm>
            <a:off x="4338637" y="634361"/>
            <a:ext cx="4899148" cy="6223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" y="-38465"/>
            <a:ext cx="9213401" cy="69069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1799" y="2023533"/>
            <a:ext cx="6722035" cy="2562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3700" dirty="0">
                <a:solidFill>
                  <a:schemeClr val="bg1"/>
                </a:solidFill>
                <a:latin typeface="Gotham Medium"/>
                <a:cs typeface="Gotham Medium"/>
              </a:rPr>
              <a:t>John Monash Scholarships: Investing in Future Leaders of Australia</a:t>
            </a:r>
            <a:endParaRPr lang="en-GB" sz="1300" dirty="0">
              <a:solidFill>
                <a:schemeClr val="bg1"/>
              </a:solidFill>
              <a:latin typeface="Gotham Medium"/>
            </a:endParaRPr>
          </a:p>
          <a:p>
            <a:pPr>
              <a:lnSpc>
                <a:spcPct val="120000"/>
              </a:lnSpc>
            </a:pPr>
            <a:r>
              <a:rPr lang="en-GB" sz="1300" dirty="0">
                <a:solidFill>
                  <a:schemeClr val="bg1"/>
                </a:solidFill>
                <a:latin typeface="Gotham Medium"/>
              </a:rPr>
              <a:t>Ms Alexandra Coelli – Scholarship Coordinator</a:t>
            </a:r>
            <a:br>
              <a:rPr lang="en-GB" sz="1300" dirty="0">
                <a:solidFill>
                  <a:schemeClr val="bg1"/>
                </a:solidFill>
                <a:latin typeface="Gotham Medium"/>
              </a:rPr>
            </a:br>
            <a:r>
              <a:rPr lang="en-GB" sz="1300" dirty="0">
                <a:solidFill>
                  <a:schemeClr val="bg1"/>
                </a:solidFill>
                <a:latin typeface="Gotham Medium"/>
              </a:rPr>
              <a:t>Mr Steven Ettema – 2018 John Monash Scholar</a:t>
            </a:r>
            <a:br>
              <a:rPr lang="en-GB" sz="1300" dirty="0">
                <a:solidFill>
                  <a:schemeClr val="bg1"/>
                </a:solidFill>
                <a:latin typeface="Gotham Medium"/>
              </a:rPr>
            </a:br>
            <a:r>
              <a:rPr lang="en-GB" sz="1300" dirty="0">
                <a:solidFill>
                  <a:schemeClr val="bg1"/>
                </a:solidFill>
                <a:latin typeface="Gotham Medium"/>
              </a:rPr>
              <a:t>General Sir John Monash Foundation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1800" y="6106679"/>
            <a:ext cx="3968750" cy="46012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300" b="1" dirty="0">
                <a:solidFill>
                  <a:schemeClr val="bg1"/>
                </a:solidFill>
                <a:latin typeface="Gotham Light"/>
                <a:cs typeface="Gotham Light"/>
              </a:rPr>
              <a:t>Queensland University </a:t>
            </a:r>
            <a:br>
              <a:rPr lang="en-GB" sz="1300" b="1" dirty="0">
                <a:solidFill>
                  <a:schemeClr val="bg1"/>
                </a:solidFill>
                <a:latin typeface="Gotham Light"/>
                <a:cs typeface="Gotham Light"/>
              </a:rPr>
            </a:br>
            <a:r>
              <a:rPr lang="en-GB" sz="1300" b="1" dirty="0">
                <a:solidFill>
                  <a:schemeClr val="bg1"/>
                </a:solidFill>
                <a:latin typeface="Gotham Light"/>
                <a:cs typeface="Gotham Light"/>
              </a:rPr>
              <a:t>May 2018</a:t>
            </a:r>
          </a:p>
        </p:txBody>
      </p:sp>
    </p:spTree>
    <p:extLst>
      <p:ext uri="{BB962C8B-B14F-4D97-AF65-F5344CB8AC3E}">
        <p14:creationId xmlns:p14="http://schemas.microsoft.com/office/powerpoint/2010/main" val="1882877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750" y="777786"/>
            <a:ext cx="6045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200">
                <a:solidFill>
                  <a:srgbClr val="FFFFFF"/>
                </a:solidFill>
                <a:latin typeface="Gotham Medium"/>
                <a:cs typeface="Gotham Medium"/>
              </a:rPr>
              <a:t>Get in Touch</a:t>
            </a:r>
            <a:endParaRPr lang="en-GB" sz="3200" baseline="30000">
              <a:solidFill>
                <a:srgbClr val="FFFFFF"/>
              </a:solidFill>
              <a:latin typeface="Gotham Medium"/>
              <a:cs typeface="Gotham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750" y="2039154"/>
            <a:ext cx="7512050" cy="40822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2000" dirty="0">
                <a:latin typeface="Gotham Light"/>
                <a:cs typeface="Gotham Light"/>
              </a:rPr>
              <a:t>For more information about the Foundation, the John Monash Scholars and applying for scholarships, please visit: </a:t>
            </a:r>
            <a:r>
              <a:rPr lang="en-GB" sz="2000" u="sng" dirty="0">
                <a:latin typeface="Gotham Light"/>
                <a:cs typeface="Gotham Light"/>
                <a:hlinkClick r:id="rId3"/>
              </a:rPr>
              <a:t>www.johnmonash.com</a:t>
            </a:r>
            <a:r>
              <a:rPr lang="en-GB" sz="2000" u="sng" dirty="0">
                <a:latin typeface="Gotham Light"/>
                <a:cs typeface="Gotham Light"/>
              </a:rPr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latin typeface="Gotham Light"/>
                <a:cs typeface="Gotham Light"/>
              </a:rPr>
              <a:t>Contact us:</a:t>
            </a:r>
            <a:br>
              <a:rPr lang="en-GB" sz="1600" dirty="0">
                <a:latin typeface="Gotham Light"/>
                <a:cs typeface="Gotham Light"/>
              </a:rPr>
            </a:br>
            <a:r>
              <a:rPr lang="en-GB" sz="1600" dirty="0">
                <a:latin typeface="Gotham Medium"/>
                <a:cs typeface="Gotham Medium"/>
              </a:rPr>
              <a:t>E</a:t>
            </a:r>
            <a:r>
              <a:rPr lang="en-GB" sz="1600" dirty="0">
                <a:latin typeface="Gotham Light"/>
                <a:cs typeface="Gotham Light"/>
              </a:rPr>
              <a:t>:</a:t>
            </a:r>
            <a:r>
              <a:rPr lang="en-GB" sz="1600" dirty="0">
                <a:latin typeface="Gotham Medium"/>
                <a:cs typeface="Gotham Medium"/>
              </a:rPr>
              <a:t> </a:t>
            </a:r>
            <a:r>
              <a:rPr lang="en-GB" sz="1600" dirty="0">
                <a:latin typeface="Gotham Light"/>
                <a:cs typeface="Gotham Light"/>
                <a:hlinkClick r:id="rId4"/>
              </a:rPr>
              <a:t>info@johnmonash.com</a:t>
            </a:r>
            <a:r>
              <a:rPr lang="en-GB" sz="1600" dirty="0">
                <a:latin typeface="Gotham Light"/>
                <a:cs typeface="Gotham Light"/>
              </a:rPr>
              <a:t>  </a:t>
            </a:r>
            <a:r>
              <a:rPr lang="en-GB" sz="1600" dirty="0">
                <a:latin typeface="Gotham Medium"/>
                <a:cs typeface="Gotham Medium"/>
              </a:rPr>
              <a:t>T</a:t>
            </a:r>
            <a:r>
              <a:rPr lang="en-GB" sz="1600" dirty="0">
                <a:latin typeface="Gotham Light"/>
                <a:cs typeface="Gotham Light"/>
              </a:rPr>
              <a:t>: 03 9620 2428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latin typeface="Gotham Light"/>
                <a:cs typeface="Gotham Light"/>
              </a:rPr>
              <a:t>     </a:t>
            </a:r>
            <a:r>
              <a:rPr lang="en-GB" sz="1600" dirty="0" err="1">
                <a:latin typeface="Gotham Light"/>
                <a:cs typeface="Gotham Light"/>
              </a:rPr>
              <a:t>GeneralSirJohnMonashFoundationMelbourne</a:t>
            </a:r>
            <a:r>
              <a:rPr lang="en-GB" sz="1600" dirty="0">
                <a:latin typeface="Gotham Light"/>
                <a:cs typeface="Gotham Light"/>
              </a:rPr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latin typeface="Gotham Light"/>
                <a:cs typeface="Gotham Light"/>
              </a:rPr>
              <a:t>     </a:t>
            </a:r>
            <a:r>
              <a:rPr lang="en-GB" sz="1600" dirty="0" err="1">
                <a:latin typeface="Gotham Light"/>
                <a:cs typeface="Gotham Light"/>
              </a:rPr>
              <a:t>johnmonashfoundation</a:t>
            </a:r>
            <a:r>
              <a:rPr lang="en-GB" sz="1600" dirty="0">
                <a:latin typeface="Gotham Light"/>
                <a:cs typeface="Gotham Light"/>
              </a:rPr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latin typeface="Gotham Light"/>
                <a:cs typeface="Gotham Light"/>
              </a:rPr>
              <a:t>     @</a:t>
            </a:r>
            <a:r>
              <a:rPr lang="en-GB" sz="1600" dirty="0" err="1">
                <a:latin typeface="Gotham Light"/>
                <a:cs typeface="Gotham Light"/>
              </a:rPr>
              <a:t>MonashScholars</a:t>
            </a:r>
            <a:r>
              <a:rPr lang="en-GB" sz="1600" dirty="0">
                <a:latin typeface="Gotham Light"/>
                <a:cs typeface="Gotham Light"/>
              </a:rPr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600" dirty="0">
                <a:latin typeface="Gotham Light"/>
                <a:cs typeface="Gotham Light"/>
              </a:rPr>
              <a:t>     general-sir-john-</a:t>
            </a:r>
            <a:r>
              <a:rPr lang="en-GB" sz="1600" dirty="0" err="1">
                <a:latin typeface="Gotham Light"/>
                <a:cs typeface="Gotham Light"/>
              </a:rPr>
              <a:t>monash</a:t>
            </a:r>
            <a:r>
              <a:rPr lang="en-GB" sz="1600" dirty="0">
                <a:latin typeface="Gotham Light"/>
                <a:cs typeface="Gotham Light"/>
              </a:rPr>
              <a:t>-foundation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br>
              <a:rPr lang="en-GB" sz="1600" dirty="0">
                <a:latin typeface="Gotham Light"/>
                <a:cs typeface="Gotham Light"/>
              </a:rPr>
            </a:br>
            <a:r>
              <a:rPr lang="en-GB" sz="1600" dirty="0">
                <a:latin typeface="Gotham Light"/>
                <a:cs typeface="Gotham Light"/>
              </a:rPr>
              <a:t>To receive our newsletter, email: </a:t>
            </a:r>
            <a:r>
              <a:rPr lang="en-GB" sz="1600" dirty="0">
                <a:latin typeface="Gotham Light"/>
                <a:cs typeface="Gotham Light"/>
                <a:hlinkClick r:id="rId4"/>
              </a:rPr>
              <a:t>info@johnmonash.com</a:t>
            </a:r>
            <a:r>
              <a:rPr lang="en-GB" sz="1600" dirty="0">
                <a:latin typeface="Gotham Light"/>
                <a:cs typeface="Gotham Light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50" y="4783408"/>
            <a:ext cx="216000" cy="21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50" y="4399673"/>
            <a:ext cx="215999" cy="215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50" y="4064491"/>
            <a:ext cx="215999" cy="215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750" y="3729308"/>
            <a:ext cx="215999" cy="215999"/>
          </a:xfrm>
          <a:prstGeom prst="rect">
            <a:avLst/>
          </a:prstGeom>
        </p:spPr>
      </p:pic>
      <p:pic>
        <p:nvPicPr>
          <p:cNvPr id="8" name="Picture 7" descr="Logo_corner.png">
            <a:extLst>
              <a:ext uri="{FF2B5EF4-FFF2-40B4-BE49-F238E27FC236}">
                <a16:creationId xmlns:a16="http://schemas.microsoft.com/office/drawing/2014/main" id="{D3416002-BB94-4A34-9E1D-FD666931C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0"/>
            <a:ext cx="2159048" cy="2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16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nash_portrai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84"/>
            <a:ext cx="9135488" cy="6851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2172" y="78983"/>
            <a:ext cx="2950210" cy="60324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GB" sz="2400" i="1" dirty="0">
                <a:solidFill>
                  <a:schemeClr val="bg1"/>
                </a:solidFill>
                <a:latin typeface="Gotham Book"/>
                <a:cs typeface="Gotham Book"/>
              </a:rPr>
              <a:t>‘The privilege of education carries great responsibilities — it is given not for individual benefit alone, but to befit persons for the higher duties of citizenship and for roles of leadership in all fields to make Australia great’</a:t>
            </a:r>
          </a:p>
          <a:p>
            <a:br>
              <a:rPr lang="en-GB" sz="2000" dirty="0">
                <a:solidFill>
                  <a:schemeClr val="bg1"/>
                </a:solidFill>
                <a:latin typeface="Gotham Light"/>
                <a:cs typeface="Gotham Light"/>
              </a:rPr>
            </a:br>
            <a:r>
              <a:rPr lang="en-GB" sz="2000" dirty="0">
                <a:solidFill>
                  <a:schemeClr val="bg1"/>
                </a:solidFill>
                <a:latin typeface="Gotham Light"/>
                <a:cs typeface="Gotham Light"/>
              </a:rPr>
              <a:t>General Sir John Monash GCMG, KCB, VD, 1920</a:t>
            </a:r>
          </a:p>
        </p:txBody>
      </p:sp>
      <p:pic>
        <p:nvPicPr>
          <p:cNvPr id="7" name="Picture 6" descr="Logo_corn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-7683"/>
            <a:ext cx="2159048" cy="2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2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162" y="473810"/>
            <a:ext cx="6045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Gotham Medium"/>
                <a:cs typeface="Gotham Medium"/>
              </a:rPr>
              <a:t>John Monash Scholarships</a:t>
            </a:r>
            <a:endParaRPr lang="en-GB" sz="3200" baseline="30000" dirty="0">
              <a:solidFill>
                <a:srgbClr val="FFFFFF"/>
              </a:solidFill>
              <a:latin typeface="Gotham Medium"/>
              <a:cs typeface="Gotham Medium"/>
            </a:endParaRPr>
          </a:p>
        </p:txBody>
      </p:sp>
      <p:pic>
        <p:nvPicPr>
          <p:cNvPr id="9" name="Picture 8" descr="Logo_corn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1"/>
            <a:ext cx="2159048" cy="21619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60039" y="1290621"/>
            <a:ext cx="6677377" cy="2052702"/>
            <a:chOff x="393983" y="1663799"/>
            <a:chExt cx="6390968" cy="1876034"/>
          </a:xfrm>
        </p:grpSpPr>
        <p:sp>
          <p:nvSpPr>
            <p:cNvPr id="5" name="TextBox 4"/>
            <p:cNvSpPr txBox="1"/>
            <p:nvPr/>
          </p:nvSpPr>
          <p:spPr>
            <a:xfrm>
              <a:off x="393983" y="1898144"/>
              <a:ext cx="5765800" cy="1295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86400" rIns="180000" bIns="1800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2400" dirty="0">
                  <a:latin typeface="Gotham Light"/>
                  <a:cs typeface="Gotham Light"/>
                </a:rPr>
                <a:t>Uniquely Australian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>
                  <a:latin typeface="Gotham Light"/>
                  <a:cs typeface="Gotham Light"/>
                </a:rPr>
                <a:t>Offered to outstanding graduates with leadership capabilities, for the benefit of Australia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4615" y="1663799"/>
              <a:ext cx="1250336" cy="187603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01986" y="3198360"/>
            <a:ext cx="8179876" cy="1662994"/>
            <a:chOff x="67150" y="3198360"/>
            <a:chExt cx="8179876" cy="1662994"/>
          </a:xfrm>
        </p:grpSpPr>
        <p:sp>
          <p:nvSpPr>
            <p:cNvPr id="10" name="TextBox 9"/>
            <p:cNvSpPr txBox="1"/>
            <p:nvPr/>
          </p:nvSpPr>
          <p:spPr>
            <a:xfrm>
              <a:off x="2481226" y="3400627"/>
              <a:ext cx="5765800" cy="1295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86400" rIns="180000" bIns="1800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2400" dirty="0">
                  <a:latin typeface="Gotham Light"/>
                  <a:cs typeface="Gotham Light"/>
                </a:rPr>
                <a:t>All Fields of Endeavour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>
                  <a:latin typeface="Gotham Light"/>
                  <a:cs typeface="Gotham Light"/>
                </a:rPr>
                <a:t>People who are ambitious, broadly curious who will inspire others.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50" y="3198360"/>
              <a:ext cx="2493167" cy="166299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819150" y="5104291"/>
            <a:ext cx="8188064" cy="1610017"/>
            <a:chOff x="1011973" y="5000552"/>
            <a:chExt cx="8188064" cy="1610017"/>
          </a:xfrm>
        </p:grpSpPr>
        <p:sp>
          <p:nvSpPr>
            <p:cNvPr id="11" name="TextBox 10"/>
            <p:cNvSpPr txBox="1"/>
            <p:nvPr/>
          </p:nvSpPr>
          <p:spPr>
            <a:xfrm>
              <a:off x="1011973" y="5183241"/>
              <a:ext cx="5765800" cy="1295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86400" rIns="180000" bIns="1800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2400" dirty="0">
                  <a:latin typeface="Gotham Light"/>
                  <a:cs typeface="Gotham Light"/>
                </a:rPr>
                <a:t>No restrictions by age or geography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>
                  <a:latin typeface="Gotham Light"/>
                  <a:cs typeface="Gotham Light"/>
                </a:rPr>
                <a:t>Any post-graduate course, at any university in the world. Focus on the best University in your field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3153" y="5000552"/>
              <a:ext cx="2456884" cy="16100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Rectangle 1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/>
              <a:t>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1685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2938" y="5336964"/>
            <a:ext cx="7064059" cy="1295400"/>
            <a:chOff x="565397" y="5567015"/>
            <a:chExt cx="7064059" cy="1295400"/>
          </a:xfrm>
        </p:grpSpPr>
        <p:sp>
          <p:nvSpPr>
            <p:cNvPr id="10" name="TextBox 9"/>
            <p:cNvSpPr txBox="1"/>
            <p:nvPr/>
          </p:nvSpPr>
          <p:spPr>
            <a:xfrm>
              <a:off x="1826068" y="5567015"/>
              <a:ext cx="5803388" cy="1295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86400" rIns="180000" bIns="1800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550" b="1" dirty="0">
                  <a:latin typeface="Gotham Light"/>
                  <a:cs typeface="Gotham Light"/>
                </a:rPr>
                <a:t>Claire Daniel (2015 JM Scholar)</a:t>
              </a:r>
            </a:p>
            <a:p>
              <a:pPr>
                <a:lnSpc>
                  <a:spcPct val="110000"/>
                </a:lnSpc>
              </a:pPr>
              <a:r>
                <a:rPr lang="en-GB" sz="1400" dirty="0">
                  <a:latin typeface="Gotham Light"/>
                  <a:cs typeface="Gotham Light"/>
                </a:rPr>
                <a:t>Consultant, SGS Economics and Planning</a:t>
              </a:r>
            </a:p>
            <a:p>
              <a:pPr>
                <a:lnSpc>
                  <a:spcPct val="110000"/>
                </a:lnSpc>
              </a:pPr>
              <a:r>
                <a:rPr lang="en-GB" sz="1530" dirty="0">
                  <a:latin typeface="Gotham Light"/>
                  <a:cs typeface="Gotham Light"/>
                </a:rPr>
                <a:t>“It gave me the knowledge and skills I need to harness technology to help create better planning outcomes for Australian Cities”</a:t>
              </a:r>
            </a:p>
            <a:p>
              <a:pPr>
                <a:lnSpc>
                  <a:spcPct val="110000"/>
                </a:lnSpc>
              </a:pPr>
              <a:endParaRPr lang="en-GB" sz="1600" dirty="0">
                <a:latin typeface="Gotham Light"/>
                <a:cs typeface="Gotham Ligh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-3321"/>
            <a:stretch/>
          </p:blipFill>
          <p:spPr>
            <a:xfrm>
              <a:off x="565397" y="5567015"/>
              <a:ext cx="1311667" cy="12954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18581" y="2263734"/>
            <a:ext cx="7078128" cy="1295400"/>
            <a:chOff x="564732" y="2426337"/>
            <a:chExt cx="7078128" cy="1295400"/>
          </a:xfrm>
        </p:grpSpPr>
        <p:sp>
          <p:nvSpPr>
            <p:cNvPr id="11" name="TextBox 10"/>
            <p:cNvSpPr txBox="1"/>
            <p:nvPr/>
          </p:nvSpPr>
          <p:spPr>
            <a:xfrm>
              <a:off x="1877060" y="2426337"/>
              <a:ext cx="5765800" cy="1295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86400" rIns="180000" bIns="1800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600" b="1" dirty="0">
                  <a:latin typeface="Gotham Light"/>
                  <a:cs typeface="Gotham Light"/>
                </a:rPr>
                <a:t>Hugh Evans (2006 John Monash Scholar)</a:t>
              </a:r>
            </a:p>
            <a:p>
              <a:pPr>
                <a:lnSpc>
                  <a:spcPct val="110000"/>
                </a:lnSpc>
              </a:pPr>
              <a:r>
                <a:rPr lang="en-GB" sz="1400" dirty="0">
                  <a:latin typeface="Gotham Light"/>
                  <a:cs typeface="Gotham Light"/>
                </a:rPr>
                <a:t>CEO Global Citizen, New York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>
                  <a:latin typeface="Gotham Light"/>
                  <a:cs typeface="Gotham Light"/>
                </a:rPr>
                <a:t>“I have had the opportunity to be exposed to some of the best minds in the field of global economics”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2518" t="1534" r="30647"/>
            <a:stretch/>
          </p:blipFill>
          <p:spPr>
            <a:xfrm>
              <a:off x="564732" y="2426337"/>
              <a:ext cx="1335187" cy="1295399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212202" y="3801000"/>
            <a:ext cx="7067550" cy="1295401"/>
            <a:chOff x="598169" y="4019219"/>
            <a:chExt cx="7067550" cy="1295401"/>
          </a:xfrm>
        </p:grpSpPr>
        <p:sp>
          <p:nvSpPr>
            <p:cNvPr id="12" name="TextBox 11"/>
            <p:cNvSpPr txBox="1"/>
            <p:nvPr/>
          </p:nvSpPr>
          <p:spPr>
            <a:xfrm>
              <a:off x="1899919" y="4019220"/>
              <a:ext cx="5765800" cy="12954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86400" rIns="180000" bIns="1800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600" b="1" dirty="0">
                  <a:latin typeface="Gotham Light"/>
                  <a:cs typeface="Gotham Light"/>
                </a:rPr>
                <a:t>Dr Sam Brophy-Williams (2012 JM Scholar)</a:t>
              </a:r>
            </a:p>
            <a:p>
              <a:pPr>
                <a:lnSpc>
                  <a:spcPct val="110000"/>
                </a:lnSpc>
              </a:pPr>
              <a:r>
                <a:rPr lang="en-GB" sz="1400" dirty="0">
                  <a:latin typeface="Gotham Light"/>
                  <a:cs typeface="Gotham Light"/>
                </a:rPr>
                <a:t>Paediatrician, Darwin Hospital and MSF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>
                  <a:latin typeface="Gotham Light"/>
                  <a:cs typeface="Gotham Light"/>
                </a:rPr>
                <a:t>“It has made me a part of a remarkable global network of inspiring, intelligent, motivated young Australians”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3917" r="22566"/>
            <a:stretch/>
          </p:blipFill>
          <p:spPr>
            <a:xfrm>
              <a:off x="598169" y="4019219"/>
              <a:ext cx="1320800" cy="12954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191128" y="564351"/>
            <a:ext cx="7132418" cy="1441182"/>
            <a:chOff x="441864" y="812369"/>
            <a:chExt cx="7132418" cy="1532829"/>
          </a:xfrm>
        </p:grpSpPr>
        <p:sp>
          <p:nvSpPr>
            <p:cNvPr id="5" name="TextBox 4"/>
            <p:cNvSpPr txBox="1"/>
            <p:nvPr/>
          </p:nvSpPr>
          <p:spPr>
            <a:xfrm>
              <a:off x="1808482" y="835422"/>
              <a:ext cx="5765800" cy="1509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86400" rIns="180000" bIns="1800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600" b="1" dirty="0">
                  <a:latin typeface="Gotham Light"/>
                  <a:cs typeface="Gotham Light"/>
                </a:rPr>
                <a:t>Lara Olsen (2004 John Monash Scholar) </a:t>
              </a:r>
              <a:br>
                <a:rPr lang="en-GB" sz="1400" dirty="0">
                  <a:latin typeface="Gotham Light"/>
                  <a:cs typeface="Gotham Light"/>
                </a:rPr>
              </a:br>
              <a:r>
                <a:rPr lang="en-GB" sz="1400" dirty="0" err="1">
                  <a:latin typeface="Gotham Light"/>
                  <a:cs typeface="Gotham Light"/>
                </a:rPr>
                <a:t>Telsa</a:t>
              </a:r>
              <a:r>
                <a:rPr lang="en-GB" sz="1400" dirty="0">
                  <a:latin typeface="Gotham Light"/>
                  <a:cs typeface="Gotham Light"/>
                </a:rPr>
                <a:t> Motors, Melbourne</a:t>
              </a:r>
            </a:p>
            <a:p>
              <a:pPr>
                <a:lnSpc>
                  <a:spcPct val="110000"/>
                </a:lnSpc>
              </a:pPr>
              <a:r>
                <a:rPr lang="en-GB" sz="1600" dirty="0">
                  <a:latin typeface="Gotham Light"/>
                  <a:cs typeface="Gotham Light"/>
                </a:rPr>
                <a:t>“This enabled me to play a leadership role in the establishment of one of Europe’s most exciting energy efficiency companies”</a:t>
              </a:r>
            </a:p>
          </p:txBody>
        </p:sp>
        <p:pic>
          <p:nvPicPr>
            <p:cNvPr id="14" name="Picture 6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t="13338" b="23585"/>
            <a:stretch/>
          </p:blipFill>
          <p:spPr bwMode="auto">
            <a:xfrm>
              <a:off x="441864" y="812369"/>
              <a:ext cx="1372967" cy="1509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6" descr="Logo_corner.png">
            <a:extLst>
              <a:ext uri="{FF2B5EF4-FFF2-40B4-BE49-F238E27FC236}">
                <a16:creationId xmlns:a16="http://schemas.microsoft.com/office/drawing/2014/main" id="{C00DAD11-8B36-46BE-95F9-4759BFF73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0"/>
            <a:ext cx="2159048" cy="2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6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750" y="777786"/>
            <a:ext cx="6045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200">
                <a:solidFill>
                  <a:srgbClr val="FFFFFF"/>
                </a:solidFill>
                <a:latin typeface="Gotham Medium"/>
                <a:cs typeface="Gotham Medium"/>
              </a:rPr>
              <a:t>The Scholarship</a:t>
            </a:r>
            <a:endParaRPr lang="en-GB" sz="3200" baseline="30000">
              <a:solidFill>
                <a:srgbClr val="FFFFFF"/>
              </a:solidFill>
              <a:latin typeface="Gotham Medium"/>
              <a:cs typeface="Gotham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750" y="2039154"/>
            <a:ext cx="7086600" cy="23375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dirty="0">
                <a:latin typeface="Gotham Light"/>
                <a:cs typeface="Gotham Light"/>
              </a:rPr>
              <a:t>$70,000 per year for up to 3 years.</a:t>
            </a:r>
            <a:br>
              <a:rPr lang="en-GB" sz="2800" dirty="0">
                <a:latin typeface="Gotham Light"/>
                <a:cs typeface="Gotham Light"/>
              </a:rPr>
            </a:br>
            <a:r>
              <a:rPr lang="en-GB" sz="2800" dirty="0">
                <a:latin typeface="Gotham Light"/>
                <a:cs typeface="Gotham Light"/>
              </a:rPr>
              <a:t>Money is not tied to tuition fees.</a:t>
            </a:r>
            <a:br>
              <a:rPr lang="en-GB" sz="2800" dirty="0">
                <a:latin typeface="Gotham Light"/>
                <a:cs typeface="Gotham Light"/>
              </a:rPr>
            </a:br>
            <a:r>
              <a:rPr lang="en-GB" sz="2800" dirty="0">
                <a:latin typeface="Gotham Light"/>
                <a:cs typeface="Gotham Light"/>
              </a:rPr>
              <a:t>The Scholarship </a:t>
            </a:r>
            <a:r>
              <a:rPr lang="en-GB" sz="2800" b="1" u="sng" dirty="0">
                <a:latin typeface="Gotham Light"/>
                <a:cs typeface="Gotham Light"/>
              </a:rPr>
              <a:t>does not prohibit</a:t>
            </a:r>
            <a:br>
              <a:rPr lang="en-GB" sz="2800" dirty="0">
                <a:latin typeface="Gotham Light"/>
                <a:cs typeface="Gotham Light"/>
              </a:rPr>
            </a:br>
            <a:r>
              <a:rPr lang="en-GB" sz="2800" dirty="0">
                <a:latin typeface="Gotham Light"/>
                <a:cs typeface="Gotham Light"/>
              </a:rPr>
              <a:t>other sources of income, including other awards.</a:t>
            </a:r>
          </a:p>
        </p:txBody>
      </p:sp>
      <p:pic>
        <p:nvPicPr>
          <p:cNvPr id="4" name="Picture 3" descr="Logo_corner.png">
            <a:extLst>
              <a:ext uri="{FF2B5EF4-FFF2-40B4-BE49-F238E27FC236}">
                <a16:creationId xmlns:a16="http://schemas.microsoft.com/office/drawing/2014/main" id="{F67BD971-1AA4-4E6D-82D7-B73F5D632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0"/>
            <a:ext cx="2159048" cy="2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01674" y="1154304"/>
            <a:ext cx="6045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Gotham Medium"/>
                <a:cs typeface="Gotham Medium"/>
              </a:rPr>
              <a:t>The Foundation looks for</a:t>
            </a:r>
            <a:endParaRPr lang="en-GB" sz="3200" baseline="30000" dirty="0">
              <a:solidFill>
                <a:srgbClr val="FFFFFF"/>
              </a:solidFill>
              <a:latin typeface="Gotham Medium"/>
              <a:cs typeface="Gotham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674" y="2087676"/>
            <a:ext cx="7505065" cy="25683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GB" sz="2800" dirty="0">
                <a:latin typeface="Gotham Light"/>
                <a:cs typeface="Gotham Light"/>
              </a:rPr>
              <a:t>Excellence in your field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GB" sz="2800" dirty="0">
                <a:latin typeface="Gotham Light"/>
                <a:cs typeface="Gotham Light"/>
              </a:rPr>
              <a:t>Proven academic capability </a:t>
            </a:r>
          </a:p>
          <a:p>
            <a:pPr indent="-342900">
              <a:lnSpc>
                <a:spcPct val="110000"/>
              </a:lnSpc>
              <a:spcAft>
                <a:spcPts val="600"/>
              </a:spcAft>
              <a:buSzPct val="80000"/>
              <a:buFont typeface="Arial"/>
              <a:buChar char="•"/>
            </a:pPr>
            <a:r>
              <a:rPr lang="en-GB" sz="2800" dirty="0">
                <a:latin typeface="Gotham Light"/>
                <a:cs typeface="Gotham Light"/>
              </a:rPr>
              <a:t> Demonstrated leadership ability</a:t>
            </a:r>
          </a:p>
          <a:p>
            <a:pPr indent="-342900">
              <a:lnSpc>
                <a:spcPct val="110000"/>
              </a:lnSpc>
              <a:spcAft>
                <a:spcPts val="600"/>
              </a:spcAft>
              <a:buSzPct val="80000"/>
              <a:buFont typeface="Arial"/>
              <a:buChar char="•"/>
            </a:pPr>
            <a:r>
              <a:rPr lang="en-GB" sz="2800" dirty="0">
                <a:latin typeface="Gotham Light"/>
                <a:cs typeface="Gotham Light"/>
              </a:rPr>
              <a:t> A vision which will be of benefit to</a:t>
            </a:r>
            <a:br>
              <a:rPr lang="en-GB" sz="2800" dirty="0">
                <a:latin typeface="Gotham Light"/>
                <a:cs typeface="Gotham Light"/>
              </a:rPr>
            </a:br>
            <a:r>
              <a:rPr lang="en-GB" sz="2800" dirty="0">
                <a:latin typeface="Gotham Light"/>
                <a:cs typeface="Gotham Light"/>
              </a:rPr>
              <a:t>    Australia</a:t>
            </a:r>
          </a:p>
        </p:txBody>
      </p:sp>
      <p:pic>
        <p:nvPicPr>
          <p:cNvPr id="4" name="Picture 3" descr="Logo_corner.png">
            <a:extLst>
              <a:ext uri="{FF2B5EF4-FFF2-40B4-BE49-F238E27FC236}">
                <a16:creationId xmlns:a16="http://schemas.microsoft.com/office/drawing/2014/main" id="{A61435D0-32D1-4D07-9399-7DC90BC58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0"/>
            <a:ext cx="2159048" cy="2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12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750" y="777786"/>
            <a:ext cx="6045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200">
                <a:solidFill>
                  <a:srgbClr val="FFFFFF"/>
                </a:solidFill>
                <a:latin typeface="Gotham Medium"/>
                <a:cs typeface="Gotham Medium"/>
              </a:rPr>
              <a:t>Eligibility</a:t>
            </a:r>
            <a:endParaRPr lang="en-GB" sz="3200" baseline="30000">
              <a:solidFill>
                <a:srgbClr val="FFFFFF"/>
              </a:solidFill>
              <a:latin typeface="Gotham Medium"/>
              <a:cs typeface="Gotham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750" y="2039154"/>
            <a:ext cx="7086600" cy="34394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72400" indent="-576000">
              <a:lnSpc>
                <a:spcPct val="110000"/>
              </a:lnSpc>
              <a:spcAft>
                <a:spcPts val="600"/>
              </a:spcAft>
              <a:buSzPct val="80000"/>
              <a:buFont typeface="Arial"/>
              <a:buChar char="•"/>
            </a:pPr>
            <a:r>
              <a:rPr lang="en-GB" sz="2800" dirty="0">
                <a:latin typeface="Gotham Light"/>
                <a:cs typeface="Gotham Light"/>
              </a:rPr>
              <a:t>Be an Australian citizen </a:t>
            </a:r>
          </a:p>
          <a:p>
            <a:pPr marL="572400" indent="-576000">
              <a:lnSpc>
                <a:spcPct val="110000"/>
              </a:lnSpc>
              <a:spcAft>
                <a:spcPts val="600"/>
              </a:spcAft>
              <a:buSzPct val="80000"/>
              <a:buFont typeface="Arial"/>
              <a:buChar char="•"/>
            </a:pPr>
            <a:r>
              <a:rPr lang="en-GB" sz="2800" dirty="0">
                <a:latin typeface="Gotham Light"/>
                <a:cs typeface="Gotham Light"/>
              </a:rPr>
              <a:t>Have completed, or be about to complete, a degree from an Australian university with outstanding results</a:t>
            </a:r>
          </a:p>
          <a:p>
            <a:pPr marL="572400" indent="-576000">
              <a:lnSpc>
                <a:spcPct val="110000"/>
              </a:lnSpc>
              <a:spcAft>
                <a:spcPts val="600"/>
              </a:spcAft>
              <a:buSzPct val="80000"/>
              <a:buFont typeface="Arial"/>
              <a:buChar char="•"/>
            </a:pPr>
            <a:r>
              <a:rPr lang="en-GB" sz="2800" dirty="0">
                <a:latin typeface="Gotham Light"/>
                <a:cs typeface="Gotham Light"/>
              </a:rPr>
              <a:t>Plan to start a post-graduate degree</a:t>
            </a:r>
            <a:br>
              <a:rPr lang="en-GB" sz="2800" dirty="0">
                <a:latin typeface="Gotham Light"/>
                <a:cs typeface="Gotham Light"/>
              </a:rPr>
            </a:br>
            <a:r>
              <a:rPr lang="en-GB" sz="2800" dirty="0">
                <a:latin typeface="Gotham Light"/>
                <a:cs typeface="Gotham Light"/>
              </a:rPr>
              <a:t>at an overseas institution in </a:t>
            </a:r>
            <a:r>
              <a:rPr lang="en-GB" sz="2800" b="1" dirty="0">
                <a:latin typeface="Gotham Light"/>
                <a:cs typeface="Gotham Light"/>
              </a:rPr>
              <a:t>2019</a:t>
            </a:r>
            <a:r>
              <a:rPr lang="en-GB" sz="2800" dirty="0">
                <a:latin typeface="Gotham Light"/>
                <a:cs typeface="Gotham Light"/>
              </a:rPr>
              <a:t> </a:t>
            </a:r>
          </a:p>
        </p:txBody>
      </p:sp>
      <p:pic>
        <p:nvPicPr>
          <p:cNvPr id="4" name="Picture 3" descr="Logo_corner.png">
            <a:extLst>
              <a:ext uri="{FF2B5EF4-FFF2-40B4-BE49-F238E27FC236}">
                <a16:creationId xmlns:a16="http://schemas.microsoft.com/office/drawing/2014/main" id="{A65FC809-80FD-4743-8819-395758DCC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0"/>
            <a:ext cx="2159048" cy="2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2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230" y="401270"/>
            <a:ext cx="6045200" cy="7797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Gotham Medium"/>
                <a:cs typeface="Gotham Medium"/>
              </a:rPr>
              <a:t>The Application Process</a:t>
            </a:r>
          </a:p>
          <a:p>
            <a:r>
              <a:rPr lang="en-GB" sz="2800" baseline="30000" dirty="0">
                <a:solidFill>
                  <a:srgbClr val="FFFFFF"/>
                </a:solidFill>
                <a:latin typeface="Gotham Medium"/>
                <a:cs typeface="Gotham Medium"/>
              </a:rPr>
              <a:t> Based on data from the previous selection round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6948" y="5436007"/>
            <a:ext cx="8567224" cy="1441450"/>
          </a:xfrm>
          <a:prstGeom prst="rect">
            <a:avLst/>
          </a:prstGeom>
          <a:noFill/>
        </p:spPr>
        <p:txBody>
          <a:bodyPr wrap="square" numCol="4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GB" dirty="0">
                <a:latin typeface="Gotham Medium"/>
                <a:cs typeface="Gotham Medium"/>
              </a:rPr>
              <a:t>Written applications: </a:t>
            </a:r>
            <a:br>
              <a:rPr lang="en-GB" dirty="0">
                <a:latin typeface="Gotham Light"/>
                <a:cs typeface="Gotham Light"/>
              </a:rPr>
            </a:br>
            <a:r>
              <a:rPr lang="en-GB" dirty="0">
                <a:latin typeface="Gotham Light"/>
                <a:cs typeface="Gotham Light"/>
              </a:rPr>
              <a:t>Open May 1st</a:t>
            </a:r>
            <a:br>
              <a:rPr lang="en-GB" dirty="0">
                <a:latin typeface="Gotham Light"/>
                <a:cs typeface="Gotham Light"/>
              </a:rPr>
            </a:br>
            <a:r>
              <a:rPr lang="en-GB" dirty="0">
                <a:latin typeface="Gotham Light"/>
                <a:cs typeface="Gotham Light"/>
              </a:rPr>
              <a:t>close August 1st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Gotham Medium"/>
                <a:cs typeface="Gotham Medium"/>
              </a:rPr>
              <a:t>State Panels:</a:t>
            </a:r>
            <a:br>
              <a:rPr lang="en-GB" dirty="0">
                <a:latin typeface="Gotham Medium"/>
                <a:cs typeface="Gotham Medium"/>
              </a:rPr>
            </a:br>
            <a:r>
              <a:rPr lang="en-GB" dirty="0">
                <a:latin typeface="Gotham Light"/>
                <a:cs typeface="Gotham Medium"/>
              </a:rPr>
              <a:t>August 30</a:t>
            </a:r>
            <a:r>
              <a:rPr lang="en-GB" baseline="30000" dirty="0">
                <a:latin typeface="Gotham Light"/>
                <a:cs typeface="Gotham Medium"/>
              </a:rPr>
              <a:t>th</a:t>
            </a:r>
            <a:r>
              <a:rPr lang="en-GB" dirty="0">
                <a:latin typeface="Gotham Light"/>
                <a:cs typeface="Gotham Medium"/>
              </a:rPr>
              <a:t>  – September 26</a:t>
            </a:r>
            <a:r>
              <a:rPr lang="en-GB" baseline="30000" dirty="0">
                <a:latin typeface="Gotham Light"/>
                <a:cs typeface="Gotham Medium"/>
              </a:rPr>
              <a:t>th</a:t>
            </a:r>
            <a:r>
              <a:rPr lang="en-GB" dirty="0">
                <a:latin typeface="Gotham Light"/>
                <a:cs typeface="Gotham Medium"/>
              </a:rPr>
              <a:t> </a:t>
            </a:r>
            <a:endParaRPr lang="en-GB" dirty="0">
              <a:latin typeface="Gotham Light"/>
              <a:cs typeface="Gotham Light"/>
            </a:endParaRPr>
          </a:p>
          <a:p>
            <a:pPr>
              <a:lnSpc>
                <a:spcPct val="110000"/>
              </a:lnSpc>
            </a:pPr>
            <a:endParaRPr lang="en-GB" dirty="0">
              <a:latin typeface="Gotham Medium"/>
              <a:cs typeface="Gotham Medium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Gotham Medium"/>
                <a:cs typeface="Gotham Medium"/>
              </a:rPr>
              <a:t>National Panel:</a:t>
            </a:r>
            <a:br>
              <a:rPr lang="en-GB" dirty="0">
                <a:latin typeface="Gotham Light"/>
                <a:cs typeface="Gotham Light"/>
              </a:rPr>
            </a:br>
            <a:r>
              <a:rPr lang="en-GB" dirty="0">
                <a:latin typeface="Gotham Light"/>
                <a:cs typeface="Gotham Light"/>
              </a:rPr>
              <a:t>October </a:t>
            </a:r>
          </a:p>
          <a:p>
            <a:pPr>
              <a:lnSpc>
                <a:spcPct val="110000"/>
              </a:lnSpc>
            </a:pPr>
            <a:r>
              <a:rPr lang="en-GB" dirty="0">
                <a:latin typeface="Gotham Light"/>
                <a:cs typeface="Gotham Light"/>
              </a:rPr>
              <a:t>15</a:t>
            </a:r>
            <a:r>
              <a:rPr lang="en-GB" baseline="30000" dirty="0">
                <a:latin typeface="Gotham Light"/>
                <a:cs typeface="Gotham Light"/>
              </a:rPr>
              <a:t>th</a:t>
            </a:r>
            <a:r>
              <a:rPr lang="en-GB" dirty="0">
                <a:latin typeface="Gotham Light"/>
                <a:cs typeface="Gotham Light"/>
              </a:rPr>
              <a:t>, 16</a:t>
            </a:r>
            <a:r>
              <a:rPr lang="en-GB" baseline="30000" dirty="0">
                <a:latin typeface="Gotham Light"/>
                <a:cs typeface="Gotham Light"/>
              </a:rPr>
              <a:t>th</a:t>
            </a:r>
            <a:r>
              <a:rPr lang="en-GB" dirty="0">
                <a:latin typeface="Gotham Light"/>
                <a:cs typeface="Gotham Light"/>
              </a:rPr>
              <a:t>, 18</a:t>
            </a:r>
            <a:r>
              <a:rPr lang="en-GB" baseline="30000" dirty="0">
                <a:latin typeface="Gotham Light"/>
                <a:cs typeface="Gotham Light"/>
              </a:rPr>
              <a:t>th</a:t>
            </a:r>
            <a:r>
              <a:rPr lang="en-GB" dirty="0">
                <a:latin typeface="Gotham Light"/>
                <a:cs typeface="Gotham Light"/>
              </a:rPr>
              <a:t> &amp; 19</a:t>
            </a:r>
            <a:r>
              <a:rPr lang="en-GB" baseline="30000" dirty="0">
                <a:latin typeface="Gotham Light"/>
                <a:cs typeface="Gotham Light"/>
              </a:rPr>
              <a:t>th</a:t>
            </a:r>
            <a:r>
              <a:rPr lang="en-GB" dirty="0">
                <a:latin typeface="Gotham Light"/>
                <a:cs typeface="Gotham Light"/>
              </a:rPr>
              <a:t> </a:t>
            </a:r>
          </a:p>
          <a:p>
            <a:pPr>
              <a:lnSpc>
                <a:spcPct val="110000"/>
              </a:lnSpc>
            </a:pPr>
            <a:endParaRPr lang="en-GB" dirty="0">
              <a:latin typeface="Gotham Medium"/>
              <a:cs typeface="Gotham Medium"/>
            </a:endParaRPr>
          </a:p>
          <a:p>
            <a:pPr lvl="1">
              <a:lnSpc>
                <a:spcPct val="110000"/>
              </a:lnSpc>
            </a:pPr>
            <a:r>
              <a:rPr lang="en-GB" dirty="0">
                <a:latin typeface="Gotham Medium"/>
                <a:cs typeface="Gotham Medium"/>
              </a:rPr>
              <a:t>Scholars Announced:</a:t>
            </a:r>
            <a:br>
              <a:rPr lang="en-GB" dirty="0">
                <a:latin typeface="Gotham Light"/>
                <a:cs typeface="Gotham Light"/>
              </a:rPr>
            </a:br>
            <a:r>
              <a:rPr lang="en-GB" dirty="0">
                <a:latin typeface="Gotham Light"/>
                <a:cs typeface="Gotham Light"/>
              </a:rPr>
              <a:t>December 2018</a:t>
            </a:r>
            <a:endParaRPr lang="en-US" dirty="0">
              <a:latin typeface="Gotham Light"/>
              <a:cs typeface="Gotham Light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768580" y="1818526"/>
            <a:ext cx="1460270" cy="2539197"/>
            <a:chOff x="391390" y="2133599"/>
            <a:chExt cx="1460270" cy="2539197"/>
          </a:xfrm>
        </p:grpSpPr>
        <p:sp>
          <p:nvSpPr>
            <p:cNvPr id="81" name="Isosceles Triangle 80"/>
            <p:cNvSpPr/>
            <p:nvPr/>
          </p:nvSpPr>
          <p:spPr>
            <a:xfrm rot="5400000">
              <a:off x="-73894" y="2747243"/>
              <a:ext cx="2539197" cy="1311910"/>
            </a:xfrm>
            <a:prstGeom prst="triangle">
              <a:avLst/>
            </a:prstGeom>
            <a:gradFill flip="none" rotWithShape="1">
              <a:gsLst>
                <a:gs pos="0">
                  <a:srgbClr val="DD5B2B"/>
                </a:gs>
                <a:gs pos="27000">
                  <a:schemeClr val="accent6">
                    <a:lumMod val="97000"/>
                    <a:lumOff val="3000"/>
                  </a:schemeClr>
                </a:gs>
                <a:gs pos="85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1390" y="2785299"/>
              <a:ext cx="141308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300</a:t>
              </a:r>
              <a:endParaRPr lang="en-AU" sz="3200" dirty="0">
                <a:solidFill>
                  <a:schemeClr val="bg1"/>
                </a:solidFill>
              </a:endParaRPr>
            </a:p>
            <a:p>
              <a:r>
                <a:rPr lang="en-AU" sz="1400" dirty="0">
                  <a:solidFill>
                    <a:schemeClr val="bg1"/>
                  </a:solidFill>
                </a:rPr>
                <a:t>Applications submitted</a:t>
              </a:r>
            </a:p>
            <a:p>
              <a:r>
                <a:rPr lang="en-AU" sz="1400" dirty="0">
                  <a:solidFill>
                    <a:schemeClr val="bg1"/>
                  </a:solidFill>
                </a:rPr>
                <a:t>approximately</a:t>
              </a:r>
            </a:p>
            <a:p>
              <a:r>
                <a:rPr lang="en-US" sz="1400" dirty="0">
                  <a:solidFill>
                    <a:schemeClr val="bg1"/>
                  </a:solidFill>
                </a:rPr>
                <a:t>e</a:t>
              </a:r>
              <a:r>
                <a:rPr lang="en-AU" sz="1400" dirty="0">
                  <a:solidFill>
                    <a:schemeClr val="bg1"/>
                  </a:solidFill>
                </a:rPr>
                <a:t>ach year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516717" y="1818526"/>
            <a:ext cx="1350010" cy="2539197"/>
            <a:chOff x="654050" y="2285999"/>
            <a:chExt cx="1350010" cy="2539197"/>
          </a:xfrm>
        </p:grpSpPr>
        <p:sp>
          <p:nvSpPr>
            <p:cNvPr id="83" name="Isosceles Triangle 82"/>
            <p:cNvSpPr/>
            <p:nvPr/>
          </p:nvSpPr>
          <p:spPr>
            <a:xfrm rot="5400000">
              <a:off x="78506" y="2899643"/>
              <a:ext cx="2539197" cy="1311910"/>
            </a:xfrm>
            <a:prstGeom prst="triangle">
              <a:avLst/>
            </a:prstGeom>
            <a:gradFill flip="none" rotWithShape="1">
              <a:gsLst>
                <a:gs pos="0">
                  <a:srgbClr val="DD5B2B"/>
                </a:gs>
                <a:gs pos="25000">
                  <a:schemeClr val="accent6">
                    <a:lumMod val="97000"/>
                    <a:lumOff val="3000"/>
                  </a:schemeClr>
                </a:gs>
                <a:gs pos="75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54050" y="3073568"/>
              <a:ext cx="10871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dirty="0">
                  <a:solidFill>
                    <a:schemeClr val="bg1"/>
                  </a:solidFill>
                </a:rPr>
                <a:t>100 </a:t>
              </a:r>
            </a:p>
            <a:p>
              <a:r>
                <a:rPr lang="en-AU" sz="1400" dirty="0">
                  <a:solidFill>
                    <a:schemeClr val="bg1"/>
                  </a:solidFill>
                </a:rPr>
                <a:t>State </a:t>
              </a:r>
            </a:p>
            <a:p>
              <a:r>
                <a:rPr lang="en-AU" sz="1400" dirty="0">
                  <a:solidFill>
                    <a:schemeClr val="bg1"/>
                  </a:solidFill>
                </a:rPr>
                <a:t>interviews</a:t>
              </a: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234604" y="1818526"/>
            <a:ext cx="1350010" cy="2539197"/>
            <a:chOff x="4321836" y="2160268"/>
            <a:chExt cx="1350010" cy="2539197"/>
          </a:xfrm>
        </p:grpSpPr>
        <p:sp>
          <p:nvSpPr>
            <p:cNvPr id="85" name="Isosceles Triangle 84"/>
            <p:cNvSpPr/>
            <p:nvPr/>
          </p:nvSpPr>
          <p:spPr>
            <a:xfrm rot="5400000">
              <a:off x="3746292" y="2773912"/>
              <a:ext cx="2539197" cy="1311910"/>
            </a:xfrm>
            <a:prstGeom prst="triangle">
              <a:avLst/>
            </a:prstGeom>
            <a:gradFill flip="none" rotWithShape="1">
              <a:gsLst>
                <a:gs pos="0">
                  <a:srgbClr val="DD5B2B"/>
                </a:gs>
                <a:gs pos="31000">
                  <a:schemeClr val="accent6">
                    <a:lumMod val="97000"/>
                    <a:lumOff val="3000"/>
                  </a:schemeClr>
                </a:gs>
                <a:gs pos="73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321836" y="2947837"/>
              <a:ext cx="10871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dirty="0">
                  <a:solidFill>
                    <a:schemeClr val="bg1"/>
                  </a:solidFill>
                </a:rPr>
                <a:t>40 </a:t>
              </a:r>
            </a:p>
            <a:p>
              <a:r>
                <a:rPr lang="en-AU" sz="1400" dirty="0">
                  <a:solidFill>
                    <a:schemeClr val="bg1"/>
                  </a:solidFill>
                </a:rPr>
                <a:t>National Interviews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895341" y="1818526"/>
            <a:ext cx="1350010" cy="2539197"/>
            <a:chOff x="6546851" y="2161974"/>
            <a:chExt cx="1350010" cy="2539197"/>
          </a:xfrm>
        </p:grpSpPr>
        <p:sp>
          <p:nvSpPr>
            <p:cNvPr id="87" name="Isosceles Triangle 86"/>
            <p:cNvSpPr/>
            <p:nvPr/>
          </p:nvSpPr>
          <p:spPr>
            <a:xfrm rot="5400000">
              <a:off x="5971307" y="2775618"/>
              <a:ext cx="2539197" cy="1311910"/>
            </a:xfrm>
            <a:prstGeom prst="triangle">
              <a:avLst/>
            </a:prstGeom>
            <a:gradFill flip="none" rotWithShape="1">
              <a:gsLst>
                <a:gs pos="0">
                  <a:srgbClr val="DD5B2B"/>
                </a:gs>
                <a:gs pos="30000">
                  <a:schemeClr val="accent6">
                    <a:lumMod val="97000"/>
                    <a:lumOff val="3000"/>
                  </a:schemeClr>
                </a:gs>
                <a:gs pos="48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546851" y="2949543"/>
              <a:ext cx="108712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3200" dirty="0">
                  <a:solidFill>
                    <a:schemeClr val="bg1"/>
                  </a:solidFill>
                </a:rPr>
                <a:t>18 </a:t>
              </a:r>
            </a:p>
            <a:p>
              <a:r>
                <a:rPr lang="en-AU" sz="1400" dirty="0">
                  <a:solidFill>
                    <a:schemeClr val="bg1"/>
                  </a:solidFill>
                </a:rPr>
                <a:t>JM Scholars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E4A41F-A658-4D45-828E-494F83492731}"/>
              </a:ext>
            </a:extLst>
          </p:cNvPr>
          <p:cNvSpPr txBox="1"/>
          <p:nvPr/>
        </p:nvSpPr>
        <p:spPr>
          <a:xfrm>
            <a:off x="196948" y="4867477"/>
            <a:ext cx="5581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otham Medium" pitchFamily="50" charset="0"/>
              </a:rPr>
              <a:t>Dates for this round: also available on our website</a:t>
            </a:r>
            <a:endParaRPr lang="en-AU" sz="1600" dirty="0">
              <a:latin typeface="Gotham Medium" pitchFamily="50" charset="0"/>
            </a:endParaRPr>
          </a:p>
        </p:txBody>
      </p:sp>
      <p:pic>
        <p:nvPicPr>
          <p:cNvPr id="17" name="Picture 16" descr="Logo_corner.png">
            <a:extLst>
              <a:ext uri="{FF2B5EF4-FFF2-40B4-BE49-F238E27FC236}">
                <a16:creationId xmlns:a16="http://schemas.microsoft.com/office/drawing/2014/main" id="{0C396006-3996-4F12-8D89-0AB1BB9B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0"/>
            <a:ext cx="2159048" cy="21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8C91F027-76A8-4127-A9CF-D2BB6E1B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78174"/>
            <a:ext cx="7153835" cy="1805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Gotham Medium"/>
                <a:cs typeface="Gotham Medium"/>
              </a:rPr>
              <a:t>      15 John Monash Scholars with degrees from The University of Queensland</a:t>
            </a:r>
            <a:br>
              <a:rPr lang="en-GB" sz="3200" dirty="0">
                <a:solidFill>
                  <a:srgbClr val="FFFFFF"/>
                </a:solidFill>
                <a:latin typeface="Gotham Medium"/>
                <a:cs typeface="Gotham Medium"/>
              </a:rPr>
            </a:br>
            <a:endParaRPr lang="en-GB" sz="3200" baseline="30000" dirty="0">
              <a:solidFill>
                <a:srgbClr val="FFFFFF"/>
              </a:solidFill>
              <a:latin typeface="Gotham Medium"/>
              <a:cs typeface="Gotham Medium"/>
            </a:endParaRPr>
          </a:p>
        </p:txBody>
      </p:sp>
      <p:pic>
        <p:nvPicPr>
          <p:cNvPr id="16" name="Picture 15" descr="Logo_corner.png">
            <a:extLst>
              <a:ext uri="{FF2B5EF4-FFF2-40B4-BE49-F238E27FC236}">
                <a16:creationId xmlns:a16="http://schemas.microsoft.com/office/drawing/2014/main" id="{D2F49877-4ECA-4D11-B587-CA4EDA75E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2" y="0"/>
            <a:ext cx="2159048" cy="2161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232109-046A-47C5-94EC-A26C334F5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2" y="2157604"/>
            <a:ext cx="2666241" cy="17785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ACB21E1-EC90-479F-8AE8-E2B0AC1A4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057" y="2143093"/>
            <a:ext cx="2666241" cy="17785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3FBFE23-C97D-4E4B-B3EB-B4D40878C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073" y="2173088"/>
            <a:ext cx="2823950" cy="175918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7A7E07E-55B2-4D14-A694-EA7E7158FCAE}"/>
              </a:ext>
            </a:extLst>
          </p:cNvPr>
          <p:cNvSpPr txBox="1"/>
          <p:nvPr/>
        </p:nvSpPr>
        <p:spPr>
          <a:xfrm>
            <a:off x="86132" y="4210849"/>
            <a:ext cx="266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otham Light" pitchFamily="50" charset="0"/>
              </a:rPr>
              <a:t>Jordan English</a:t>
            </a:r>
          </a:p>
          <a:p>
            <a:pPr algn="ctr"/>
            <a:r>
              <a:rPr lang="en-US" sz="2400" dirty="0">
                <a:latin typeface="Gotham Light" pitchFamily="50" charset="0"/>
              </a:rPr>
              <a:t>Bachelor of Civil Laws, Oxford</a:t>
            </a:r>
            <a:endParaRPr lang="en-AU" sz="2400" dirty="0">
              <a:latin typeface="Gotham Light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9211FB-2326-4B1A-B180-9BC91F8AC0FE}"/>
              </a:ext>
            </a:extLst>
          </p:cNvPr>
          <p:cNvSpPr txBox="1"/>
          <p:nvPr/>
        </p:nvSpPr>
        <p:spPr>
          <a:xfrm>
            <a:off x="3019073" y="4210849"/>
            <a:ext cx="2823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otham Light" pitchFamily="50" charset="0"/>
              </a:rPr>
              <a:t>Heather Muir  </a:t>
            </a:r>
            <a:r>
              <a:rPr lang="en-US" sz="2400" dirty="0">
                <a:latin typeface="Gotham Light" pitchFamily="50" charset="0"/>
              </a:rPr>
              <a:t>PhD in Scientific Computing, Cambridge</a:t>
            </a:r>
            <a:endParaRPr lang="en-AU" sz="2400" dirty="0">
              <a:latin typeface="Gotham Light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BCB9EE-AE1A-4A3F-B6AA-C08C08971B96}"/>
              </a:ext>
            </a:extLst>
          </p:cNvPr>
          <p:cNvSpPr txBox="1"/>
          <p:nvPr/>
        </p:nvSpPr>
        <p:spPr>
          <a:xfrm>
            <a:off x="6028058" y="4295373"/>
            <a:ext cx="2601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otham Light" pitchFamily="50" charset="0"/>
              </a:rPr>
              <a:t>Steven Ettema </a:t>
            </a:r>
            <a:r>
              <a:rPr lang="en-US" sz="2400" dirty="0">
                <a:latin typeface="Gotham Light" pitchFamily="50" charset="0"/>
              </a:rPr>
              <a:t>DPhil in Engineering Science, Oxford</a:t>
            </a:r>
            <a:endParaRPr lang="en-AU" sz="2400" dirty="0"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97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80A7AA60577C4EADAF5C253F8CA53B" ma:contentTypeVersion="11" ma:contentTypeDescription="Create a new document." ma:contentTypeScope="" ma:versionID="97aa22b4e1d9762a98dfb1a505ec152f">
  <xsd:schema xmlns:xsd="http://www.w3.org/2001/XMLSchema" xmlns:xs="http://www.w3.org/2001/XMLSchema" xmlns:p="http://schemas.microsoft.com/office/2006/metadata/properties" xmlns:ns2="4b583b81-af40-4a00-9d5d-bbb0fa3dd5f0" xmlns:ns3="834a3bc3-5a8e-4be9-b673-97c11c11ef7b" targetNamespace="http://schemas.microsoft.com/office/2006/metadata/properties" ma:root="true" ma:fieldsID="a8f9680ad303e32e2c0712531b433cf0" ns2:_="" ns3:_="">
    <xsd:import namespace="4b583b81-af40-4a00-9d5d-bbb0fa3dd5f0"/>
    <xsd:import namespace="834a3bc3-5a8e-4be9-b673-97c11c11ef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583b81-af40-4a00-9d5d-bbb0fa3dd5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a3bc3-5a8e-4be9-b673-97c11c11e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1C3CD76-9C3F-4DD4-9FC3-7E9CE5F6E5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2786EE-EA47-417E-9971-4979C6D31C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583b81-af40-4a00-9d5d-bbb0fa3dd5f0"/>
    <ds:schemaRef ds:uri="834a3bc3-5a8e-4be9-b673-97c11c11e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3DC564-25E3-4A00-B781-A0984B0F9010}">
  <ds:schemaRefs>
    <ds:schemaRef ds:uri="http://schemas.microsoft.com/office/infopath/2007/PartnerControls"/>
    <ds:schemaRef ds:uri="http://purl.org/dc/terms/"/>
    <ds:schemaRef ds:uri="834a3bc3-5a8e-4be9-b673-97c11c11ef7b"/>
    <ds:schemaRef ds:uri="http://purl.org/dc/dcmitype/"/>
    <ds:schemaRef ds:uri="4b583b81-af40-4a00-9d5d-bbb0fa3dd5f0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541</Words>
  <Application>Microsoft Office PowerPoint</Application>
  <PresentationFormat>On-screen Show (4:3)</PresentationFormat>
  <Paragraphs>90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Gotham Book</vt:lpstr>
      <vt:lpstr>Gotham Light</vt:lpstr>
      <vt:lpstr>Gotham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15 John Monash Scholars with degrees from The University of Queensland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Coelli</dc:creator>
  <cp:lastModifiedBy>Alexandra Coelli</cp:lastModifiedBy>
  <cp:revision>42</cp:revision>
  <dcterms:modified xsi:type="dcterms:W3CDTF">2018-04-26T01:53:19Z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0x0101005480A7AA60577C4EADAF5C253F8CA53B</vt:lpwstr>
  </property>
</Properties>
</file>