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25"/>
  </p:notesMasterIdLst>
  <p:sldIdLst>
    <p:sldId id="256" r:id="rId2"/>
    <p:sldId id="304" r:id="rId3"/>
    <p:sldId id="292" r:id="rId4"/>
    <p:sldId id="260" r:id="rId5"/>
    <p:sldId id="295" r:id="rId6"/>
    <p:sldId id="296" r:id="rId7"/>
    <p:sldId id="310" r:id="rId8"/>
    <p:sldId id="315" r:id="rId9"/>
    <p:sldId id="316" r:id="rId10"/>
    <p:sldId id="317" r:id="rId11"/>
    <p:sldId id="299" r:id="rId12"/>
    <p:sldId id="297" r:id="rId13"/>
    <p:sldId id="298" r:id="rId14"/>
    <p:sldId id="319" r:id="rId15"/>
    <p:sldId id="320" r:id="rId16"/>
    <p:sldId id="326" r:id="rId17"/>
    <p:sldId id="329" r:id="rId18"/>
    <p:sldId id="327" r:id="rId19"/>
    <p:sldId id="328" r:id="rId20"/>
    <p:sldId id="332" r:id="rId21"/>
    <p:sldId id="258" r:id="rId22"/>
    <p:sldId id="301" r:id="rId23"/>
    <p:sldId id="290" r:id="rId24"/>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B9B2"/>
    <a:srgbClr val="5B62C9"/>
    <a:srgbClr val="BBC94F"/>
    <a:srgbClr val="A0C95A"/>
    <a:srgbClr val="5C6DD2"/>
    <a:srgbClr val="2DC6D2"/>
    <a:srgbClr val="FF9517"/>
    <a:srgbClr val="0E1543"/>
    <a:srgbClr val="0F1B43"/>
    <a:srgbClr val="191C4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575" autoAdjust="0"/>
    <p:restoredTop sz="85477" autoAdjust="0"/>
  </p:normalViewPr>
  <p:slideViewPr>
    <p:cSldViewPr snapToGrid="0" snapToObjects="1">
      <p:cViewPr varScale="1">
        <p:scale>
          <a:sx n="86" d="100"/>
          <a:sy n="86" d="100"/>
        </p:scale>
        <p:origin x="946" y="62"/>
      </p:cViewPr>
      <p:guideLst>
        <p:guide orient="horz" pos="2160"/>
        <p:guide pos="2880"/>
      </p:guideLst>
    </p:cSldViewPr>
  </p:slideViewPr>
  <p:outlineViewPr>
    <p:cViewPr>
      <p:scale>
        <a:sx n="33" d="100"/>
        <a:sy n="33" d="100"/>
      </p:scale>
      <p:origin x="0" y="13784"/>
    </p:cViewPr>
  </p:outlineViewPr>
  <p:notesTextViewPr>
    <p:cViewPr>
      <p:scale>
        <a:sx n="100" d="100"/>
        <a:sy n="100" d="100"/>
      </p:scale>
      <p:origin x="0" y="0"/>
    </p:cViewPr>
  </p:notesTextViewPr>
  <p:sorterViewPr>
    <p:cViewPr>
      <p:scale>
        <a:sx n="66" d="100"/>
        <a:sy n="66" d="100"/>
      </p:scale>
      <p:origin x="0" y="1238"/>
    </p:cViewPr>
  </p:sorterViewPr>
  <p:notesViewPr>
    <p:cSldViewPr snapToGrid="0" snapToObjects="1">
      <p:cViewPr varScale="1">
        <p:scale>
          <a:sx n="67" d="100"/>
          <a:sy n="67" d="100"/>
        </p:scale>
        <p:origin x="-3106" y="-86"/>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9F3C55-32FD-934B-B8E5-9A47170168AB}" type="doc">
      <dgm:prSet loTypeId="urn:microsoft.com/office/officeart/2005/8/layout/pyramid1" loCatId="" qsTypeId="urn:microsoft.com/office/officeart/2005/8/quickstyle/simple2" qsCatId="simple" csTypeId="urn:microsoft.com/office/officeart/2005/8/colors/accent0_2" csCatId="mainScheme" phldr="1"/>
      <dgm:spPr/>
    </dgm:pt>
    <dgm:pt modelId="{54C07A5B-A6A3-864B-A9BE-F07D74897673}">
      <dgm:prSet phldrT="[Text]" custT="1"/>
      <dgm:spPr/>
      <dgm:t>
        <a:bodyPr/>
        <a:lstStyle/>
        <a:p>
          <a:r>
            <a:rPr lang="en-US" sz="2000" b="1" dirty="0" smtClean="0"/>
            <a:t>Interviews for states and territories</a:t>
          </a:r>
          <a:r>
            <a:rPr lang="en-US" sz="2000" dirty="0" smtClean="0"/>
            <a:t/>
          </a:r>
          <a:br>
            <a:rPr lang="en-US" sz="2000" dirty="0" smtClean="0"/>
          </a:br>
          <a:r>
            <a:rPr lang="en-US" sz="2000" dirty="0" smtClean="0"/>
            <a:t>mid-end October</a:t>
          </a:r>
          <a:endParaRPr lang="en-US" sz="1100" dirty="0" smtClean="0"/>
        </a:p>
      </dgm:t>
    </dgm:pt>
    <dgm:pt modelId="{D0CA1F94-61CE-2949-92D0-C4B96708DEA5}" type="parTrans" cxnId="{C893365F-09B0-324E-A75D-D13AF2F41E82}">
      <dgm:prSet/>
      <dgm:spPr/>
      <dgm:t>
        <a:bodyPr/>
        <a:lstStyle/>
        <a:p>
          <a:endParaRPr lang="en-US"/>
        </a:p>
      </dgm:t>
    </dgm:pt>
    <dgm:pt modelId="{53E4A5F4-A92E-5F4D-B6FF-1B64DB5DF22A}" type="sibTrans" cxnId="{C893365F-09B0-324E-A75D-D13AF2F41E82}">
      <dgm:prSet/>
      <dgm:spPr/>
      <dgm:t>
        <a:bodyPr/>
        <a:lstStyle/>
        <a:p>
          <a:endParaRPr lang="en-US"/>
        </a:p>
      </dgm:t>
    </dgm:pt>
    <dgm:pt modelId="{530F940F-80FE-8A4D-B570-2A2344CF1807}">
      <dgm:prSet phldrT="[Text]" custT="1"/>
      <dgm:spPr/>
      <dgm:t>
        <a:bodyPr/>
        <a:lstStyle/>
        <a:p>
          <a:r>
            <a:rPr lang="en-US" sz="2000" b="1" dirty="0" smtClean="0"/>
            <a:t>Shortlisting notification</a:t>
          </a:r>
          <a:endParaRPr lang="en-US" sz="2000" b="1" dirty="0"/>
        </a:p>
      </dgm:t>
    </dgm:pt>
    <dgm:pt modelId="{A8ED2C64-925E-354B-86BD-A8523BAFA366}" type="parTrans" cxnId="{D7DBF42E-1F13-F049-B8F7-FD4DB7D9AB22}">
      <dgm:prSet/>
      <dgm:spPr/>
      <dgm:t>
        <a:bodyPr/>
        <a:lstStyle/>
        <a:p>
          <a:endParaRPr lang="en-US"/>
        </a:p>
      </dgm:t>
    </dgm:pt>
    <dgm:pt modelId="{B115E6FD-0005-2942-AA81-C8AB3F8AADEF}" type="sibTrans" cxnId="{D7DBF42E-1F13-F049-B8F7-FD4DB7D9AB22}">
      <dgm:prSet/>
      <dgm:spPr/>
      <dgm:t>
        <a:bodyPr/>
        <a:lstStyle/>
        <a:p>
          <a:endParaRPr lang="en-US"/>
        </a:p>
      </dgm:t>
    </dgm:pt>
    <dgm:pt modelId="{9296D595-A97F-0D4D-83AE-3176D719AC45}">
      <dgm:prSet phldrT="[Text]" custT="1"/>
      <dgm:spPr/>
      <dgm:t>
        <a:bodyPr/>
        <a:lstStyle/>
        <a:p>
          <a:r>
            <a:rPr lang="en-US" sz="2000" b="1" dirty="0" smtClean="0"/>
            <a:t>Written application and references</a:t>
          </a:r>
          <a:r>
            <a:rPr lang="en-US" sz="1800" dirty="0" smtClean="0"/>
            <a:t/>
          </a:r>
          <a:br>
            <a:rPr lang="en-US" sz="1800" dirty="0" smtClean="0"/>
          </a:br>
          <a:r>
            <a:rPr lang="en-US" sz="2000" dirty="0" smtClean="0"/>
            <a:t>Applications open 1 July and close 14 September</a:t>
          </a:r>
          <a:endParaRPr lang="en-US" sz="900" dirty="0"/>
        </a:p>
      </dgm:t>
    </dgm:pt>
    <dgm:pt modelId="{4226F3D1-B330-4A40-9596-F4ED23077E34}" type="parTrans" cxnId="{F92F8CB2-2BAC-2143-B31C-F175C3555E3F}">
      <dgm:prSet/>
      <dgm:spPr/>
      <dgm:t>
        <a:bodyPr/>
        <a:lstStyle/>
        <a:p>
          <a:endParaRPr lang="en-US"/>
        </a:p>
      </dgm:t>
    </dgm:pt>
    <dgm:pt modelId="{9FFA5CCA-BA3D-9F4B-AF89-302416C42D08}" type="sibTrans" cxnId="{F92F8CB2-2BAC-2143-B31C-F175C3555E3F}">
      <dgm:prSet/>
      <dgm:spPr/>
      <dgm:t>
        <a:bodyPr/>
        <a:lstStyle/>
        <a:p>
          <a:endParaRPr lang="en-US"/>
        </a:p>
      </dgm:t>
    </dgm:pt>
    <dgm:pt modelId="{14AC4236-1F28-5E44-8E30-75247D04982F}">
      <dgm:prSet phldrT="[Text]" custT="1"/>
      <dgm:spPr/>
      <dgm:t>
        <a:bodyPr/>
        <a:lstStyle/>
        <a:p>
          <a:r>
            <a:rPr lang="en-US" sz="2000" b="1" dirty="0" smtClean="0"/>
            <a:t>State elections</a:t>
          </a:r>
          <a:r>
            <a:rPr lang="en-US" sz="2800" dirty="0" smtClean="0"/>
            <a:t/>
          </a:r>
          <a:br>
            <a:rPr lang="en-US" sz="2800" dirty="0" smtClean="0"/>
          </a:br>
          <a:r>
            <a:rPr lang="en-US" sz="2000" dirty="0" smtClean="0"/>
            <a:t>end October.</a:t>
          </a:r>
          <a:br>
            <a:rPr lang="en-US" sz="2000" dirty="0" smtClean="0"/>
          </a:br>
          <a:r>
            <a:rPr lang="en-US" sz="2000" dirty="0" smtClean="0"/>
            <a:t>2</a:t>
          </a:r>
          <a:r>
            <a:rPr lang="en-US" sz="2000" baseline="30000" dirty="0" smtClean="0"/>
            <a:t>nd</a:t>
          </a:r>
          <a:r>
            <a:rPr lang="en-US" sz="2000" dirty="0" smtClean="0"/>
            <a:t> and 3</a:t>
          </a:r>
          <a:r>
            <a:rPr lang="en-US" sz="2000" baseline="30000" dirty="0" smtClean="0"/>
            <a:t>rd</a:t>
          </a:r>
          <a:r>
            <a:rPr lang="en-US" sz="2000" dirty="0" smtClean="0"/>
            <a:t> ranked from each state and top from Territories proceed to Australia At Large interviews</a:t>
          </a:r>
          <a:endParaRPr lang="en-US" sz="1800" dirty="0" smtClean="0"/>
        </a:p>
      </dgm:t>
    </dgm:pt>
    <dgm:pt modelId="{BB1D58AE-CA52-E345-BB16-E18F0D93CF0D}" type="parTrans" cxnId="{80759D32-CA8A-C148-BFA9-565978051B43}">
      <dgm:prSet/>
      <dgm:spPr/>
      <dgm:t>
        <a:bodyPr/>
        <a:lstStyle/>
        <a:p>
          <a:endParaRPr lang="en-US"/>
        </a:p>
      </dgm:t>
    </dgm:pt>
    <dgm:pt modelId="{9F594E5B-EDF8-BD41-844E-36D46AF5CED1}" type="sibTrans" cxnId="{80759D32-CA8A-C148-BFA9-565978051B43}">
      <dgm:prSet/>
      <dgm:spPr/>
      <dgm:t>
        <a:bodyPr/>
        <a:lstStyle/>
        <a:p>
          <a:endParaRPr lang="en-US"/>
        </a:p>
      </dgm:t>
    </dgm:pt>
    <dgm:pt modelId="{F8CD3947-6EC8-E349-A381-0CA582088DF2}">
      <dgm:prSet phldrT="[Text]" custT="1"/>
      <dgm:spPr>
        <a:solidFill>
          <a:schemeClr val="lt1">
            <a:hueOff val="0"/>
            <a:satOff val="0"/>
            <a:lumOff val="0"/>
            <a:alpha val="0"/>
          </a:schemeClr>
        </a:solidFill>
      </dgm:spPr>
      <dgm:t>
        <a:bodyPr/>
        <a:lstStyle/>
        <a:p>
          <a:endParaRPr lang="en-US" sz="1200" dirty="0" smtClean="0"/>
        </a:p>
        <a:p>
          <a:endParaRPr lang="en-US" sz="3600" dirty="0" smtClean="0"/>
        </a:p>
        <a:p>
          <a:r>
            <a:rPr lang="en-US" sz="2000" b="1" dirty="0" smtClean="0">
              <a:solidFill>
                <a:schemeClr val="tx1"/>
              </a:solidFill>
            </a:rPr>
            <a:t>At Large</a:t>
          </a:r>
          <a:br>
            <a:rPr lang="en-US" sz="2000" b="1" dirty="0" smtClean="0">
              <a:solidFill>
                <a:schemeClr val="tx1"/>
              </a:solidFill>
            </a:rPr>
          </a:br>
          <a:r>
            <a:rPr lang="en-US" sz="2000" b="1" dirty="0" smtClean="0">
              <a:solidFill>
                <a:schemeClr val="tx1"/>
              </a:solidFill>
            </a:rPr>
            <a:t> elections</a:t>
          </a:r>
        </a:p>
        <a:p>
          <a:endParaRPr lang="en-US" sz="2000" b="0" dirty="0" smtClean="0"/>
        </a:p>
      </dgm:t>
    </dgm:pt>
    <dgm:pt modelId="{02CB9653-9B42-9F4B-9CA4-A1B81344962D}" type="parTrans" cxnId="{573F430D-6A65-264E-8F63-BA6ABE8864CD}">
      <dgm:prSet/>
      <dgm:spPr/>
      <dgm:t>
        <a:bodyPr/>
        <a:lstStyle/>
        <a:p>
          <a:endParaRPr lang="en-US"/>
        </a:p>
      </dgm:t>
    </dgm:pt>
    <dgm:pt modelId="{2D4D9BAA-FC1F-FE42-9BDC-4EAF2C5A3A9C}" type="sibTrans" cxnId="{573F430D-6A65-264E-8F63-BA6ABE8864CD}">
      <dgm:prSet/>
      <dgm:spPr/>
      <dgm:t>
        <a:bodyPr/>
        <a:lstStyle/>
        <a:p>
          <a:endParaRPr lang="en-US"/>
        </a:p>
      </dgm:t>
    </dgm:pt>
    <dgm:pt modelId="{AA08AD7E-A6F3-284F-8D8C-83FE0E32E23A}" type="pres">
      <dgm:prSet presAssocID="{AE9F3C55-32FD-934B-B8E5-9A47170168AB}" presName="Name0" presStyleCnt="0">
        <dgm:presLayoutVars>
          <dgm:dir/>
          <dgm:animLvl val="lvl"/>
          <dgm:resizeHandles val="exact"/>
        </dgm:presLayoutVars>
      </dgm:prSet>
      <dgm:spPr/>
    </dgm:pt>
    <dgm:pt modelId="{1BC22784-5BA2-1A4B-8AC7-5D1521203311}" type="pres">
      <dgm:prSet presAssocID="{F8CD3947-6EC8-E349-A381-0CA582088DF2}" presName="Name8" presStyleCnt="0"/>
      <dgm:spPr/>
    </dgm:pt>
    <dgm:pt modelId="{A3DECD20-521C-3847-B30F-B12CCF7E1862}" type="pres">
      <dgm:prSet presAssocID="{F8CD3947-6EC8-E349-A381-0CA582088DF2}" presName="level" presStyleLbl="node1" presStyleIdx="0" presStyleCnt="5" custScaleY="110022">
        <dgm:presLayoutVars>
          <dgm:chMax val="1"/>
          <dgm:bulletEnabled val="1"/>
        </dgm:presLayoutVars>
      </dgm:prSet>
      <dgm:spPr/>
      <dgm:t>
        <a:bodyPr/>
        <a:lstStyle/>
        <a:p>
          <a:endParaRPr lang="en-US"/>
        </a:p>
      </dgm:t>
    </dgm:pt>
    <dgm:pt modelId="{39878838-54AE-6349-AE95-F4EB35FF438B}" type="pres">
      <dgm:prSet presAssocID="{F8CD3947-6EC8-E349-A381-0CA582088DF2}" presName="levelTx" presStyleLbl="revTx" presStyleIdx="0" presStyleCnt="0">
        <dgm:presLayoutVars>
          <dgm:chMax val="1"/>
          <dgm:bulletEnabled val="1"/>
        </dgm:presLayoutVars>
      </dgm:prSet>
      <dgm:spPr/>
      <dgm:t>
        <a:bodyPr/>
        <a:lstStyle/>
        <a:p>
          <a:endParaRPr lang="en-US"/>
        </a:p>
      </dgm:t>
    </dgm:pt>
    <dgm:pt modelId="{3688ED0F-4DEB-2244-B1E2-5C9F94FFA35F}" type="pres">
      <dgm:prSet presAssocID="{14AC4236-1F28-5E44-8E30-75247D04982F}" presName="Name8" presStyleCnt="0"/>
      <dgm:spPr/>
    </dgm:pt>
    <dgm:pt modelId="{63F2D900-1E97-E84E-8F1F-F0D1B3ECC449}" type="pres">
      <dgm:prSet presAssocID="{14AC4236-1F28-5E44-8E30-75247D04982F}" presName="level" presStyleLbl="node1" presStyleIdx="1" presStyleCnt="5" custScaleY="167692">
        <dgm:presLayoutVars>
          <dgm:chMax val="1"/>
          <dgm:bulletEnabled val="1"/>
        </dgm:presLayoutVars>
      </dgm:prSet>
      <dgm:spPr/>
      <dgm:t>
        <a:bodyPr/>
        <a:lstStyle/>
        <a:p>
          <a:endParaRPr lang="en-US"/>
        </a:p>
      </dgm:t>
    </dgm:pt>
    <dgm:pt modelId="{B68D8C60-83C3-E246-8A33-C42F4B4EAB58}" type="pres">
      <dgm:prSet presAssocID="{14AC4236-1F28-5E44-8E30-75247D04982F}" presName="levelTx" presStyleLbl="revTx" presStyleIdx="0" presStyleCnt="0">
        <dgm:presLayoutVars>
          <dgm:chMax val="1"/>
          <dgm:bulletEnabled val="1"/>
        </dgm:presLayoutVars>
      </dgm:prSet>
      <dgm:spPr/>
      <dgm:t>
        <a:bodyPr/>
        <a:lstStyle/>
        <a:p>
          <a:endParaRPr lang="en-US"/>
        </a:p>
      </dgm:t>
    </dgm:pt>
    <dgm:pt modelId="{F4B20A2F-3517-9747-8B62-3E007295300F}" type="pres">
      <dgm:prSet presAssocID="{54C07A5B-A6A3-864B-A9BE-F07D74897673}" presName="Name8" presStyleCnt="0"/>
      <dgm:spPr/>
    </dgm:pt>
    <dgm:pt modelId="{E2F66095-421B-5940-8F69-7FA865818040}" type="pres">
      <dgm:prSet presAssocID="{54C07A5B-A6A3-864B-A9BE-F07D74897673}" presName="level" presStyleLbl="node1" presStyleIdx="2" presStyleCnt="5" custScaleY="65341">
        <dgm:presLayoutVars>
          <dgm:chMax val="1"/>
          <dgm:bulletEnabled val="1"/>
        </dgm:presLayoutVars>
      </dgm:prSet>
      <dgm:spPr/>
      <dgm:t>
        <a:bodyPr/>
        <a:lstStyle/>
        <a:p>
          <a:endParaRPr lang="en-US"/>
        </a:p>
      </dgm:t>
    </dgm:pt>
    <dgm:pt modelId="{BD99CCDD-E383-A749-8D28-194CD23345E7}" type="pres">
      <dgm:prSet presAssocID="{54C07A5B-A6A3-864B-A9BE-F07D74897673}" presName="levelTx" presStyleLbl="revTx" presStyleIdx="0" presStyleCnt="0">
        <dgm:presLayoutVars>
          <dgm:chMax val="1"/>
          <dgm:bulletEnabled val="1"/>
        </dgm:presLayoutVars>
      </dgm:prSet>
      <dgm:spPr/>
      <dgm:t>
        <a:bodyPr/>
        <a:lstStyle/>
        <a:p>
          <a:endParaRPr lang="en-US"/>
        </a:p>
      </dgm:t>
    </dgm:pt>
    <dgm:pt modelId="{248D3BFB-507D-F74A-9518-DAA7AE00AC6C}" type="pres">
      <dgm:prSet presAssocID="{530F940F-80FE-8A4D-B570-2A2344CF1807}" presName="Name8" presStyleCnt="0"/>
      <dgm:spPr/>
    </dgm:pt>
    <dgm:pt modelId="{C611DEA5-AE11-124B-AF2E-F71A53B0065E}" type="pres">
      <dgm:prSet presAssocID="{530F940F-80FE-8A4D-B570-2A2344CF1807}" presName="level" presStyleLbl="node1" presStyleIdx="3" presStyleCnt="5" custScaleY="46177">
        <dgm:presLayoutVars>
          <dgm:chMax val="1"/>
          <dgm:bulletEnabled val="1"/>
        </dgm:presLayoutVars>
      </dgm:prSet>
      <dgm:spPr/>
      <dgm:t>
        <a:bodyPr/>
        <a:lstStyle/>
        <a:p>
          <a:endParaRPr lang="en-US"/>
        </a:p>
      </dgm:t>
    </dgm:pt>
    <dgm:pt modelId="{62698E9D-558A-9544-BFEC-A8F8953A0312}" type="pres">
      <dgm:prSet presAssocID="{530F940F-80FE-8A4D-B570-2A2344CF1807}" presName="levelTx" presStyleLbl="revTx" presStyleIdx="0" presStyleCnt="0">
        <dgm:presLayoutVars>
          <dgm:chMax val="1"/>
          <dgm:bulletEnabled val="1"/>
        </dgm:presLayoutVars>
      </dgm:prSet>
      <dgm:spPr/>
      <dgm:t>
        <a:bodyPr/>
        <a:lstStyle/>
        <a:p>
          <a:endParaRPr lang="en-US"/>
        </a:p>
      </dgm:t>
    </dgm:pt>
    <dgm:pt modelId="{A877EFE7-61D1-DD49-AEC4-8E350DACEE30}" type="pres">
      <dgm:prSet presAssocID="{9296D595-A97F-0D4D-83AE-3176D719AC45}" presName="Name8" presStyleCnt="0"/>
      <dgm:spPr/>
    </dgm:pt>
    <dgm:pt modelId="{BFF2AC02-DF21-B044-B775-78A5BBC214DB}" type="pres">
      <dgm:prSet presAssocID="{9296D595-A97F-0D4D-83AE-3176D719AC45}" presName="level" presStyleLbl="node1" presStyleIdx="4" presStyleCnt="5" custScaleY="72186" custLinFactNeighborY="2164">
        <dgm:presLayoutVars>
          <dgm:chMax val="1"/>
          <dgm:bulletEnabled val="1"/>
        </dgm:presLayoutVars>
      </dgm:prSet>
      <dgm:spPr/>
      <dgm:t>
        <a:bodyPr/>
        <a:lstStyle/>
        <a:p>
          <a:endParaRPr lang="en-US"/>
        </a:p>
      </dgm:t>
    </dgm:pt>
    <dgm:pt modelId="{2FABCFFE-AB3F-AE44-AD89-063A51BE7073}" type="pres">
      <dgm:prSet presAssocID="{9296D595-A97F-0D4D-83AE-3176D719AC45}" presName="levelTx" presStyleLbl="revTx" presStyleIdx="0" presStyleCnt="0">
        <dgm:presLayoutVars>
          <dgm:chMax val="1"/>
          <dgm:bulletEnabled val="1"/>
        </dgm:presLayoutVars>
      </dgm:prSet>
      <dgm:spPr/>
      <dgm:t>
        <a:bodyPr/>
        <a:lstStyle/>
        <a:p>
          <a:endParaRPr lang="en-US"/>
        </a:p>
      </dgm:t>
    </dgm:pt>
  </dgm:ptLst>
  <dgm:cxnLst>
    <dgm:cxn modelId="{92B7EF0D-21C7-8D43-84F6-FEFF8E95FBF2}" type="presOf" srcId="{54C07A5B-A6A3-864B-A9BE-F07D74897673}" destId="{BD99CCDD-E383-A749-8D28-194CD23345E7}" srcOrd="1" destOrd="0" presId="urn:microsoft.com/office/officeart/2005/8/layout/pyramid1"/>
    <dgm:cxn modelId="{D7DBF42E-1F13-F049-B8F7-FD4DB7D9AB22}" srcId="{AE9F3C55-32FD-934B-B8E5-9A47170168AB}" destId="{530F940F-80FE-8A4D-B570-2A2344CF1807}" srcOrd="3" destOrd="0" parTransId="{A8ED2C64-925E-354B-86BD-A8523BAFA366}" sibTransId="{B115E6FD-0005-2942-AA81-C8AB3F8AADEF}"/>
    <dgm:cxn modelId="{C893365F-09B0-324E-A75D-D13AF2F41E82}" srcId="{AE9F3C55-32FD-934B-B8E5-9A47170168AB}" destId="{54C07A5B-A6A3-864B-A9BE-F07D74897673}" srcOrd="2" destOrd="0" parTransId="{D0CA1F94-61CE-2949-92D0-C4B96708DEA5}" sibTransId="{53E4A5F4-A92E-5F4D-B6FF-1B64DB5DF22A}"/>
    <dgm:cxn modelId="{1815B9BE-0D07-5541-A187-68ADB0BC30FA}" type="presOf" srcId="{530F940F-80FE-8A4D-B570-2A2344CF1807}" destId="{62698E9D-558A-9544-BFEC-A8F8953A0312}" srcOrd="1" destOrd="0" presId="urn:microsoft.com/office/officeart/2005/8/layout/pyramid1"/>
    <dgm:cxn modelId="{CADF0BF4-6325-3448-8231-F8D153996EFC}" type="presOf" srcId="{54C07A5B-A6A3-864B-A9BE-F07D74897673}" destId="{E2F66095-421B-5940-8F69-7FA865818040}" srcOrd="0" destOrd="0" presId="urn:microsoft.com/office/officeart/2005/8/layout/pyramid1"/>
    <dgm:cxn modelId="{A84C9366-20C3-3447-8582-9DEA6B26EC03}" type="presOf" srcId="{14AC4236-1F28-5E44-8E30-75247D04982F}" destId="{B68D8C60-83C3-E246-8A33-C42F4B4EAB58}" srcOrd="1" destOrd="0" presId="urn:microsoft.com/office/officeart/2005/8/layout/pyramid1"/>
    <dgm:cxn modelId="{160899A5-1014-CA4F-9034-369AEF6105BF}" type="presOf" srcId="{F8CD3947-6EC8-E349-A381-0CA582088DF2}" destId="{39878838-54AE-6349-AE95-F4EB35FF438B}" srcOrd="1" destOrd="0" presId="urn:microsoft.com/office/officeart/2005/8/layout/pyramid1"/>
    <dgm:cxn modelId="{5933EDB7-EC65-7F40-8BD6-048128B67B6D}" type="presOf" srcId="{F8CD3947-6EC8-E349-A381-0CA582088DF2}" destId="{A3DECD20-521C-3847-B30F-B12CCF7E1862}" srcOrd="0" destOrd="0" presId="urn:microsoft.com/office/officeart/2005/8/layout/pyramid1"/>
    <dgm:cxn modelId="{67CB4D15-07F4-2740-9F3F-0F807E0F5F85}" type="presOf" srcId="{14AC4236-1F28-5E44-8E30-75247D04982F}" destId="{63F2D900-1E97-E84E-8F1F-F0D1B3ECC449}" srcOrd="0" destOrd="0" presId="urn:microsoft.com/office/officeart/2005/8/layout/pyramid1"/>
    <dgm:cxn modelId="{F92F8CB2-2BAC-2143-B31C-F175C3555E3F}" srcId="{AE9F3C55-32FD-934B-B8E5-9A47170168AB}" destId="{9296D595-A97F-0D4D-83AE-3176D719AC45}" srcOrd="4" destOrd="0" parTransId="{4226F3D1-B330-4A40-9596-F4ED23077E34}" sibTransId="{9FFA5CCA-BA3D-9F4B-AF89-302416C42D08}"/>
    <dgm:cxn modelId="{8B7F26EF-1C10-7B4C-A6DF-FFC35FDA3537}" type="presOf" srcId="{530F940F-80FE-8A4D-B570-2A2344CF1807}" destId="{C611DEA5-AE11-124B-AF2E-F71A53B0065E}" srcOrd="0" destOrd="0" presId="urn:microsoft.com/office/officeart/2005/8/layout/pyramid1"/>
    <dgm:cxn modelId="{66CA4029-3E69-5043-B354-980652A8C623}" type="presOf" srcId="{AE9F3C55-32FD-934B-B8E5-9A47170168AB}" destId="{AA08AD7E-A6F3-284F-8D8C-83FE0E32E23A}" srcOrd="0" destOrd="0" presId="urn:microsoft.com/office/officeart/2005/8/layout/pyramid1"/>
    <dgm:cxn modelId="{573F430D-6A65-264E-8F63-BA6ABE8864CD}" srcId="{AE9F3C55-32FD-934B-B8E5-9A47170168AB}" destId="{F8CD3947-6EC8-E349-A381-0CA582088DF2}" srcOrd="0" destOrd="0" parTransId="{02CB9653-9B42-9F4B-9CA4-A1B81344962D}" sibTransId="{2D4D9BAA-FC1F-FE42-9BDC-4EAF2C5A3A9C}"/>
    <dgm:cxn modelId="{DB962134-2552-3342-A6B1-1D23DB7C3071}" type="presOf" srcId="{9296D595-A97F-0D4D-83AE-3176D719AC45}" destId="{2FABCFFE-AB3F-AE44-AD89-063A51BE7073}" srcOrd="1" destOrd="0" presId="urn:microsoft.com/office/officeart/2005/8/layout/pyramid1"/>
    <dgm:cxn modelId="{80759D32-CA8A-C148-BFA9-565978051B43}" srcId="{AE9F3C55-32FD-934B-B8E5-9A47170168AB}" destId="{14AC4236-1F28-5E44-8E30-75247D04982F}" srcOrd="1" destOrd="0" parTransId="{BB1D58AE-CA52-E345-BB16-E18F0D93CF0D}" sibTransId="{9F594E5B-EDF8-BD41-844E-36D46AF5CED1}"/>
    <dgm:cxn modelId="{5C1A4DE1-C7B5-474D-9E32-92EE36889A6A}" type="presOf" srcId="{9296D595-A97F-0D4D-83AE-3176D719AC45}" destId="{BFF2AC02-DF21-B044-B775-78A5BBC214DB}" srcOrd="0" destOrd="0" presId="urn:microsoft.com/office/officeart/2005/8/layout/pyramid1"/>
    <dgm:cxn modelId="{5AC2C03B-253D-594D-83F6-1C0DAF8B0C67}" type="presParOf" srcId="{AA08AD7E-A6F3-284F-8D8C-83FE0E32E23A}" destId="{1BC22784-5BA2-1A4B-8AC7-5D1521203311}" srcOrd="0" destOrd="0" presId="urn:microsoft.com/office/officeart/2005/8/layout/pyramid1"/>
    <dgm:cxn modelId="{AAC537B3-E420-D64D-9269-13D9DBE86F52}" type="presParOf" srcId="{1BC22784-5BA2-1A4B-8AC7-5D1521203311}" destId="{A3DECD20-521C-3847-B30F-B12CCF7E1862}" srcOrd="0" destOrd="0" presId="urn:microsoft.com/office/officeart/2005/8/layout/pyramid1"/>
    <dgm:cxn modelId="{F8FD75F4-972D-A84C-BB33-6B0502E63454}" type="presParOf" srcId="{1BC22784-5BA2-1A4B-8AC7-5D1521203311}" destId="{39878838-54AE-6349-AE95-F4EB35FF438B}" srcOrd="1" destOrd="0" presId="urn:microsoft.com/office/officeart/2005/8/layout/pyramid1"/>
    <dgm:cxn modelId="{E37A337B-5C8C-A643-9EA1-46C4F2F1376B}" type="presParOf" srcId="{AA08AD7E-A6F3-284F-8D8C-83FE0E32E23A}" destId="{3688ED0F-4DEB-2244-B1E2-5C9F94FFA35F}" srcOrd="1" destOrd="0" presId="urn:microsoft.com/office/officeart/2005/8/layout/pyramid1"/>
    <dgm:cxn modelId="{1789E1E3-0D65-634B-ABFA-80D42EF545B9}" type="presParOf" srcId="{3688ED0F-4DEB-2244-B1E2-5C9F94FFA35F}" destId="{63F2D900-1E97-E84E-8F1F-F0D1B3ECC449}" srcOrd="0" destOrd="0" presId="urn:microsoft.com/office/officeart/2005/8/layout/pyramid1"/>
    <dgm:cxn modelId="{0030D598-1F63-6547-A730-5FF9A5669C22}" type="presParOf" srcId="{3688ED0F-4DEB-2244-B1E2-5C9F94FFA35F}" destId="{B68D8C60-83C3-E246-8A33-C42F4B4EAB58}" srcOrd="1" destOrd="0" presId="urn:microsoft.com/office/officeart/2005/8/layout/pyramid1"/>
    <dgm:cxn modelId="{8375798D-FD28-914A-A1D5-C20CC653BEE0}" type="presParOf" srcId="{AA08AD7E-A6F3-284F-8D8C-83FE0E32E23A}" destId="{F4B20A2F-3517-9747-8B62-3E007295300F}" srcOrd="2" destOrd="0" presId="urn:microsoft.com/office/officeart/2005/8/layout/pyramid1"/>
    <dgm:cxn modelId="{804794EE-AE1C-9B45-89BB-AEDAB6DFD828}" type="presParOf" srcId="{F4B20A2F-3517-9747-8B62-3E007295300F}" destId="{E2F66095-421B-5940-8F69-7FA865818040}" srcOrd="0" destOrd="0" presId="urn:microsoft.com/office/officeart/2005/8/layout/pyramid1"/>
    <dgm:cxn modelId="{5CF6F2DD-37F9-8140-8897-29030F819B20}" type="presParOf" srcId="{F4B20A2F-3517-9747-8B62-3E007295300F}" destId="{BD99CCDD-E383-A749-8D28-194CD23345E7}" srcOrd="1" destOrd="0" presId="urn:microsoft.com/office/officeart/2005/8/layout/pyramid1"/>
    <dgm:cxn modelId="{E8047645-D9BB-C240-B9CC-D5478489781C}" type="presParOf" srcId="{AA08AD7E-A6F3-284F-8D8C-83FE0E32E23A}" destId="{248D3BFB-507D-F74A-9518-DAA7AE00AC6C}" srcOrd="3" destOrd="0" presId="urn:microsoft.com/office/officeart/2005/8/layout/pyramid1"/>
    <dgm:cxn modelId="{4430CCC8-B03D-8347-B9CA-16AFF8D44AF1}" type="presParOf" srcId="{248D3BFB-507D-F74A-9518-DAA7AE00AC6C}" destId="{C611DEA5-AE11-124B-AF2E-F71A53B0065E}" srcOrd="0" destOrd="0" presId="urn:microsoft.com/office/officeart/2005/8/layout/pyramid1"/>
    <dgm:cxn modelId="{3412164C-FE51-A643-AA7B-31D45E97E092}" type="presParOf" srcId="{248D3BFB-507D-F74A-9518-DAA7AE00AC6C}" destId="{62698E9D-558A-9544-BFEC-A8F8953A0312}" srcOrd="1" destOrd="0" presId="urn:microsoft.com/office/officeart/2005/8/layout/pyramid1"/>
    <dgm:cxn modelId="{0187BE38-E33F-3149-BB21-7B86B407349C}" type="presParOf" srcId="{AA08AD7E-A6F3-284F-8D8C-83FE0E32E23A}" destId="{A877EFE7-61D1-DD49-AEC4-8E350DACEE30}" srcOrd="4" destOrd="0" presId="urn:microsoft.com/office/officeart/2005/8/layout/pyramid1"/>
    <dgm:cxn modelId="{CCD349F4-DDCB-6146-9DF2-7271313933EA}" type="presParOf" srcId="{A877EFE7-61D1-DD49-AEC4-8E350DACEE30}" destId="{BFF2AC02-DF21-B044-B775-78A5BBC214DB}" srcOrd="0" destOrd="0" presId="urn:microsoft.com/office/officeart/2005/8/layout/pyramid1"/>
    <dgm:cxn modelId="{54EC4946-2264-CC48-A23A-C28BBB4B8138}" type="presParOf" srcId="{A877EFE7-61D1-DD49-AEC4-8E350DACEE30}" destId="{2FABCFFE-AB3F-AE44-AD89-063A51BE7073}" srcOrd="1" destOrd="0" presId="urn:microsoft.com/office/officeart/2005/8/layout/pyramid1"/>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DECD20-521C-3847-B30F-B12CCF7E1862}">
      <dsp:nvSpPr>
        <dsp:cNvPr id="0" name=""/>
        <dsp:cNvSpPr/>
      </dsp:nvSpPr>
      <dsp:spPr>
        <a:xfrm>
          <a:off x="2949890" y="0"/>
          <a:ext cx="1847219" cy="1321575"/>
        </a:xfrm>
        <a:prstGeom prst="trapezoid">
          <a:avLst>
            <a:gd name="adj" fmla="val 69887"/>
          </a:avLst>
        </a:prstGeom>
        <a:solidFill>
          <a:schemeClr val="lt1">
            <a:hueOff val="0"/>
            <a:satOff val="0"/>
            <a:lumOff val="0"/>
            <a:alpha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endParaRPr lang="en-US" sz="1200" kern="1200" dirty="0" smtClean="0"/>
        </a:p>
        <a:p>
          <a:pPr lvl="0" algn="ctr" defTabSz="533400">
            <a:lnSpc>
              <a:spcPct val="90000"/>
            </a:lnSpc>
            <a:spcBef>
              <a:spcPct val="0"/>
            </a:spcBef>
            <a:spcAft>
              <a:spcPct val="35000"/>
            </a:spcAft>
          </a:pPr>
          <a:endParaRPr lang="en-US" sz="3600" kern="1200" dirty="0" smtClean="0"/>
        </a:p>
        <a:p>
          <a:pPr lvl="0" algn="ctr" defTabSz="533400">
            <a:lnSpc>
              <a:spcPct val="90000"/>
            </a:lnSpc>
            <a:spcBef>
              <a:spcPct val="0"/>
            </a:spcBef>
            <a:spcAft>
              <a:spcPct val="35000"/>
            </a:spcAft>
          </a:pPr>
          <a:r>
            <a:rPr lang="en-US" sz="2000" b="1" kern="1200" dirty="0" smtClean="0">
              <a:solidFill>
                <a:schemeClr val="tx1"/>
              </a:solidFill>
            </a:rPr>
            <a:t>At Large</a:t>
          </a:r>
          <a:br>
            <a:rPr lang="en-US" sz="2000" b="1" kern="1200" dirty="0" smtClean="0">
              <a:solidFill>
                <a:schemeClr val="tx1"/>
              </a:solidFill>
            </a:rPr>
          </a:br>
          <a:r>
            <a:rPr lang="en-US" sz="2000" b="1" kern="1200" dirty="0" smtClean="0">
              <a:solidFill>
                <a:schemeClr val="tx1"/>
              </a:solidFill>
            </a:rPr>
            <a:t> elections</a:t>
          </a:r>
        </a:p>
        <a:p>
          <a:pPr lvl="0" algn="ctr" defTabSz="533400">
            <a:lnSpc>
              <a:spcPct val="90000"/>
            </a:lnSpc>
            <a:spcBef>
              <a:spcPct val="0"/>
            </a:spcBef>
            <a:spcAft>
              <a:spcPct val="35000"/>
            </a:spcAft>
          </a:pPr>
          <a:endParaRPr lang="en-US" sz="2000" b="0" kern="1200" dirty="0" smtClean="0"/>
        </a:p>
      </dsp:txBody>
      <dsp:txXfrm>
        <a:off x="2949890" y="0"/>
        <a:ext cx="1847219" cy="1321575"/>
      </dsp:txXfrm>
    </dsp:sp>
    <dsp:sp modelId="{63F2D900-1E97-E84E-8F1F-F0D1B3ECC449}">
      <dsp:nvSpPr>
        <dsp:cNvPr id="0" name=""/>
        <dsp:cNvSpPr/>
      </dsp:nvSpPr>
      <dsp:spPr>
        <a:xfrm>
          <a:off x="1542153" y="1321575"/>
          <a:ext cx="4662692" cy="2014302"/>
        </a:xfrm>
        <a:prstGeom prst="trapezoid">
          <a:avLst>
            <a:gd name="adj" fmla="val 69887"/>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t>State elections</a:t>
          </a:r>
          <a:r>
            <a:rPr lang="en-US" sz="2800" kern="1200" dirty="0" smtClean="0"/>
            <a:t/>
          </a:r>
          <a:br>
            <a:rPr lang="en-US" sz="2800" kern="1200" dirty="0" smtClean="0"/>
          </a:br>
          <a:r>
            <a:rPr lang="en-US" sz="2000" kern="1200" dirty="0" smtClean="0"/>
            <a:t>end October.</a:t>
          </a:r>
          <a:br>
            <a:rPr lang="en-US" sz="2000" kern="1200" dirty="0" smtClean="0"/>
          </a:br>
          <a:r>
            <a:rPr lang="en-US" sz="2000" kern="1200" dirty="0" smtClean="0"/>
            <a:t>2</a:t>
          </a:r>
          <a:r>
            <a:rPr lang="en-US" sz="2000" kern="1200" baseline="30000" dirty="0" smtClean="0"/>
            <a:t>nd</a:t>
          </a:r>
          <a:r>
            <a:rPr lang="en-US" sz="2000" kern="1200" dirty="0" smtClean="0"/>
            <a:t> and 3</a:t>
          </a:r>
          <a:r>
            <a:rPr lang="en-US" sz="2000" kern="1200" baseline="30000" dirty="0" smtClean="0"/>
            <a:t>rd</a:t>
          </a:r>
          <a:r>
            <a:rPr lang="en-US" sz="2000" kern="1200" dirty="0" smtClean="0"/>
            <a:t> ranked from each state and top from Territories proceed to Australia At Large interviews</a:t>
          </a:r>
          <a:endParaRPr lang="en-US" sz="1800" kern="1200" dirty="0" smtClean="0"/>
        </a:p>
      </dsp:txBody>
      <dsp:txXfrm>
        <a:off x="2358124" y="1321575"/>
        <a:ext cx="3030750" cy="2014302"/>
      </dsp:txXfrm>
    </dsp:sp>
    <dsp:sp modelId="{E2F66095-421B-5940-8F69-7FA865818040}">
      <dsp:nvSpPr>
        <dsp:cNvPr id="0" name=""/>
        <dsp:cNvSpPr/>
      </dsp:nvSpPr>
      <dsp:spPr>
        <a:xfrm>
          <a:off x="993630" y="3335877"/>
          <a:ext cx="5759738" cy="784870"/>
        </a:xfrm>
        <a:prstGeom prst="trapezoid">
          <a:avLst>
            <a:gd name="adj" fmla="val 69887"/>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t>Interviews for states and territories</a:t>
          </a:r>
          <a:r>
            <a:rPr lang="en-US" sz="2000" kern="1200" dirty="0" smtClean="0"/>
            <a:t/>
          </a:r>
          <a:br>
            <a:rPr lang="en-US" sz="2000" kern="1200" dirty="0" smtClean="0"/>
          </a:br>
          <a:r>
            <a:rPr lang="en-US" sz="2000" kern="1200" dirty="0" smtClean="0"/>
            <a:t>mid-end October</a:t>
          </a:r>
          <a:endParaRPr lang="en-US" sz="1100" kern="1200" dirty="0" smtClean="0"/>
        </a:p>
      </dsp:txBody>
      <dsp:txXfrm>
        <a:off x="2001584" y="3335877"/>
        <a:ext cx="3743830" cy="784870"/>
      </dsp:txXfrm>
    </dsp:sp>
    <dsp:sp modelId="{C611DEA5-AE11-124B-AF2E-F71A53B0065E}">
      <dsp:nvSpPr>
        <dsp:cNvPr id="0" name=""/>
        <dsp:cNvSpPr/>
      </dsp:nvSpPr>
      <dsp:spPr>
        <a:xfrm>
          <a:off x="605985" y="4120748"/>
          <a:ext cx="6535029" cy="554674"/>
        </a:xfrm>
        <a:prstGeom prst="trapezoid">
          <a:avLst>
            <a:gd name="adj" fmla="val 69887"/>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t>Shortlisting notification</a:t>
          </a:r>
          <a:endParaRPr lang="en-US" sz="2000" b="1" kern="1200" dirty="0"/>
        </a:p>
      </dsp:txBody>
      <dsp:txXfrm>
        <a:off x="1749615" y="4120748"/>
        <a:ext cx="4247769" cy="554674"/>
      </dsp:txXfrm>
    </dsp:sp>
    <dsp:sp modelId="{BFF2AC02-DF21-B044-B775-78A5BBC214DB}">
      <dsp:nvSpPr>
        <dsp:cNvPr id="0" name=""/>
        <dsp:cNvSpPr/>
      </dsp:nvSpPr>
      <dsp:spPr>
        <a:xfrm>
          <a:off x="0" y="4675422"/>
          <a:ext cx="7747000" cy="867092"/>
        </a:xfrm>
        <a:prstGeom prst="trapezoid">
          <a:avLst>
            <a:gd name="adj" fmla="val 69887"/>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t>Written application and references</a:t>
          </a:r>
          <a:r>
            <a:rPr lang="en-US" sz="1800" kern="1200" dirty="0" smtClean="0"/>
            <a:t/>
          </a:r>
          <a:br>
            <a:rPr lang="en-US" sz="1800" kern="1200" dirty="0" smtClean="0"/>
          </a:br>
          <a:r>
            <a:rPr lang="en-US" sz="2000" kern="1200" dirty="0" smtClean="0"/>
            <a:t>Applications open 1 July and close 14 September</a:t>
          </a:r>
          <a:endParaRPr lang="en-US" sz="900" kern="1200" dirty="0"/>
        </a:p>
      </dsp:txBody>
      <dsp:txXfrm>
        <a:off x="1355724" y="4675422"/>
        <a:ext cx="5035550" cy="867092"/>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8649D9C0-E1B9-D14F-993B-5B681D91B550}" type="datetimeFigureOut">
              <a:rPr lang="en-US" smtClean="0"/>
              <a:t>5/8/2018</a:t>
            </a:fld>
            <a:endParaRPr lang="en-US" dirty="0"/>
          </a:p>
        </p:txBody>
      </p:sp>
      <p:sp>
        <p:nvSpPr>
          <p:cNvPr id="4" name="Slide Image Placeholder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20337B87-8610-7644-8E1D-078F4EA89EAD}" type="slidenum">
              <a:rPr lang="en-US" smtClean="0"/>
              <a:t>‹#›</a:t>
            </a:fld>
            <a:endParaRPr lang="en-US" dirty="0"/>
          </a:p>
        </p:txBody>
      </p:sp>
    </p:spTree>
    <p:extLst>
      <p:ext uri="{BB962C8B-B14F-4D97-AF65-F5344CB8AC3E}">
        <p14:creationId xmlns:p14="http://schemas.microsoft.com/office/powerpoint/2010/main" val="327858073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20337B87-8610-7644-8E1D-078F4EA89EAD}" type="slidenum">
              <a:rPr lang="en-US" smtClean="0"/>
              <a:t>1</a:t>
            </a:fld>
            <a:endParaRPr lang="en-US" dirty="0"/>
          </a:p>
        </p:txBody>
      </p:sp>
    </p:spTree>
    <p:extLst>
      <p:ext uri="{BB962C8B-B14F-4D97-AF65-F5344CB8AC3E}">
        <p14:creationId xmlns:p14="http://schemas.microsoft.com/office/powerpoint/2010/main" val="28447490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20337B87-8610-7644-8E1D-078F4EA89EAD}" type="slidenum">
              <a:rPr lang="en-US" smtClean="0"/>
              <a:t>10</a:t>
            </a:fld>
            <a:endParaRPr lang="en-US" dirty="0"/>
          </a:p>
        </p:txBody>
      </p:sp>
    </p:spTree>
    <p:extLst>
      <p:ext uri="{BB962C8B-B14F-4D97-AF65-F5344CB8AC3E}">
        <p14:creationId xmlns:p14="http://schemas.microsoft.com/office/powerpoint/2010/main" val="8517501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10"/>
          </p:nvPr>
        </p:nvSpPr>
        <p:spPr/>
        <p:txBody>
          <a:bodyPr/>
          <a:lstStyle/>
          <a:p>
            <a:fld id="{20337B87-8610-7644-8E1D-078F4EA89EAD}" type="slidenum">
              <a:rPr lang="en-US" smtClean="0"/>
              <a:t>11</a:t>
            </a:fld>
            <a:endParaRPr lang="en-US" dirty="0"/>
          </a:p>
        </p:txBody>
      </p:sp>
    </p:spTree>
    <p:extLst>
      <p:ext uri="{BB962C8B-B14F-4D97-AF65-F5344CB8AC3E}">
        <p14:creationId xmlns:p14="http://schemas.microsoft.com/office/powerpoint/2010/main" val="8517501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20337B87-8610-7644-8E1D-078F4EA89EAD}" type="slidenum">
              <a:rPr lang="en-US" smtClean="0"/>
              <a:t>12</a:t>
            </a:fld>
            <a:endParaRPr lang="en-US" dirty="0"/>
          </a:p>
        </p:txBody>
      </p:sp>
    </p:spTree>
    <p:extLst>
      <p:ext uri="{BB962C8B-B14F-4D97-AF65-F5344CB8AC3E}">
        <p14:creationId xmlns:p14="http://schemas.microsoft.com/office/powerpoint/2010/main" val="28221101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20337B87-8610-7644-8E1D-078F4EA89EAD}" type="slidenum">
              <a:rPr lang="en-US" smtClean="0"/>
              <a:t>13</a:t>
            </a:fld>
            <a:endParaRPr lang="en-US" dirty="0"/>
          </a:p>
        </p:txBody>
      </p:sp>
    </p:spTree>
    <p:extLst>
      <p:ext uri="{BB962C8B-B14F-4D97-AF65-F5344CB8AC3E}">
        <p14:creationId xmlns:p14="http://schemas.microsoft.com/office/powerpoint/2010/main" val="20510485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20337B87-8610-7644-8E1D-078F4EA89EAD}" type="slidenum">
              <a:rPr lang="en-US" smtClean="0"/>
              <a:t>14</a:t>
            </a:fld>
            <a:endParaRPr lang="en-US" dirty="0"/>
          </a:p>
        </p:txBody>
      </p:sp>
    </p:spTree>
    <p:extLst>
      <p:ext uri="{BB962C8B-B14F-4D97-AF65-F5344CB8AC3E}">
        <p14:creationId xmlns:p14="http://schemas.microsoft.com/office/powerpoint/2010/main" val="28221101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20337B87-8610-7644-8E1D-078F4EA89EAD}" type="slidenum">
              <a:rPr lang="en-US" smtClean="0"/>
              <a:t>15</a:t>
            </a:fld>
            <a:endParaRPr lang="en-US" dirty="0"/>
          </a:p>
        </p:txBody>
      </p:sp>
    </p:spTree>
    <p:extLst>
      <p:ext uri="{BB962C8B-B14F-4D97-AF65-F5344CB8AC3E}">
        <p14:creationId xmlns:p14="http://schemas.microsoft.com/office/powerpoint/2010/main" val="28221101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20337B87-8610-7644-8E1D-078F4EA89EAD}" type="slidenum">
              <a:rPr lang="en-US" smtClean="0"/>
              <a:t>16</a:t>
            </a:fld>
            <a:endParaRPr lang="en-US" dirty="0"/>
          </a:p>
        </p:txBody>
      </p:sp>
    </p:spTree>
    <p:extLst>
      <p:ext uri="{BB962C8B-B14F-4D97-AF65-F5344CB8AC3E}">
        <p14:creationId xmlns:p14="http://schemas.microsoft.com/office/powerpoint/2010/main" val="28221101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20337B87-8610-7644-8E1D-078F4EA89EAD}" type="slidenum">
              <a:rPr lang="en-US" smtClean="0"/>
              <a:t>17</a:t>
            </a:fld>
            <a:endParaRPr lang="en-US" dirty="0"/>
          </a:p>
        </p:txBody>
      </p:sp>
    </p:spTree>
    <p:extLst>
      <p:ext uri="{BB962C8B-B14F-4D97-AF65-F5344CB8AC3E}">
        <p14:creationId xmlns:p14="http://schemas.microsoft.com/office/powerpoint/2010/main" val="28221101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20337B87-8610-7644-8E1D-078F4EA89EAD}" type="slidenum">
              <a:rPr lang="en-US" smtClean="0"/>
              <a:t>18</a:t>
            </a:fld>
            <a:endParaRPr lang="en-US" dirty="0"/>
          </a:p>
        </p:txBody>
      </p:sp>
    </p:spTree>
    <p:extLst>
      <p:ext uri="{BB962C8B-B14F-4D97-AF65-F5344CB8AC3E}">
        <p14:creationId xmlns:p14="http://schemas.microsoft.com/office/powerpoint/2010/main" val="28221101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20337B87-8610-7644-8E1D-078F4EA89EAD}" type="slidenum">
              <a:rPr lang="en-US" smtClean="0"/>
              <a:t>19</a:t>
            </a:fld>
            <a:endParaRPr lang="en-US" dirty="0"/>
          </a:p>
        </p:txBody>
      </p:sp>
    </p:spTree>
    <p:extLst>
      <p:ext uri="{BB962C8B-B14F-4D97-AF65-F5344CB8AC3E}">
        <p14:creationId xmlns:p14="http://schemas.microsoft.com/office/powerpoint/2010/main" val="28221101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20337B87-8610-7644-8E1D-078F4EA89EAD}" type="slidenum">
              <a:rPr lang="en-US" smtClean="0"/>
              <a:t>2</a:t>
            </a:fld>
            <a:endParaRPr lang="en-US" dirty="0"/>
          </a:p>
        </p:txBody>
      </p:sp>
    </p:spTree>
    <p:extLst>
      <p:ext uri="{BB962C8B-B14F-4D97-AF65-F5344CB8AC3E}">
        <p14:creationId xmlns:p14="http://schemas.microsoft.com/office/powerpoint/2010/main" val="16795414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20337B87-8610-7644-8E1D-078F4EA89EAD}" type="slidenum">
              <a:rPr lang="en-US" smtClean="0"/>
              <a:t>20</a:t>
            </a:fld>
            <a:endParaRPr lang="en-US" dirty="0"/>
          </a:p>
        </p:txBody>
      </p:sp>
    </p:spTree>
    <p:extLst>
      <p:ext uri="{BB962C8B-B14F-4D97-AF65-F5344CB8AC3E}">
        <p14:creationId xmlns:p14="http://schemas.microsoft.com/office/powerpoint/2010/main" val="28221101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20337B87-8610-7644-8E1D-078F4EA89EAD}" type="slidenum">
              <a:rPr lang="en-US" smtClean="0"/>
              <a:t>21</a:t>
            </a:fld>
            <a:endParaRPr lang="en-US" dirty="0"/>
          </a:p>
        </p:txBody>
      </p:sp>
    </p:spTree>
    <p:extLst>
      <p:ext uri="{BB962C8B-B14F-4D97-AF65-F5344CB8AC3E}">
        <p14:creationId xmlns:p14="http://schemas.microsoft.com/office/powerpoint/2010/main" val="21285057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10"/>
          </p:nvPr>
        </p:nvSpPr>
        <p:spPr/>
        <p:txBody>
          <a:bodyPr/>
          <a:lstStyle/>
          <a:p>
            <a:fld id="{20337B87-8610-7644-8E1D-078F4EA89EAD}" type="slidenum">
              <a:rPr lang="en-US" smtClean="0"/>
              <a:t>22</a:t>
            </a:fld>
            <a:endParaRPr lang="en-US" dirty="0"/>
          </a:p>
        </p:txBody>
      </p:sp>
    </p:spTree>
    <p:extLst>
      <p:ext uri="{BB962C8B-B14F-4D97-AF65-F5344CB8AC3E}">
        <p14:creationId xmlns:p14="http://schemas.microsoft.com/office/powerpoint/2010/main" val="18622021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20337B87-8610-7644-8E1D-078F4EA89EAD}" type="slidenum">
              <a:rPr lang="en-US" smtClean="0"/>
              <a:t>23</a:t>
            </a:fld>
            <a:endParaRPr lang="en-US" dirty="0"/>
          </a:p>
        </p:txBody>
      </p:sp>
    </p:spTree>
    <p:extLst>
      <p:ext uri="{BB962C8B-B14F-4D97-AF65-F5344CB8AC3E}">
        <p14:creationId xmlns:p14="http://schemas.microsoft.com/office/powerpoint/2010/main" val="12176630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20337B87-8610-7644-8E1D-078F4EA89EAD}" type="slidenum">
              <a:rPr lang="en-US" smtClean="0"/>
              <a:t>3</a:t>
            </a:fld>
            <a:endParaRPr lang="en-US" dirty="0"/>
          </a:p>
        </p:txBody>
      </p:sp>
    </p:spTree>
    <p:extLst>
      <p:ext uri="{BB962C8B-B14F-4D97-AF65-F5344CB8AC3E}">
        <p14:creationId xmlns:p14="http://schemas.microsoft.com/office/powerpoint/2010/main" val="10827992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20337B87-8610-7644-8E1D-078F4EA89EAD}" type="slidenum">
              <a:rPr lang="en-US" smtClean="0"/>
              <a:t>4</a:t>
            </a:fld>
            <a:endParaRPr lang="en-US" dirty="0"/>
          </a:p>
        </p:txBody>
      </p:sp>
    </p:spTree>
    <p:extLst>
      <p:ext uri="{BB962C8B-B14F-4D97-AF65-F5344CB8AC3E}">
        <p14:creationId xmlns:p14="http://schemas.microsoft.com/office/powerpoint/2010/main" val="16795414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20337B87-8610-7644-8E1D-078F4EA89EAD}" type="slidenum">
              <a:rPr lang="en-US" smtClean="0"/>
              <a:t>5</a:t>
            </a:fld>
            <a:endParaRPr lang="en-US" dirty="0"/>
          </a:p>
        </p:txBody>
      </p:sp>
    </p:spTree>
    <p:extLst>
      <p:ext uri="{BB962C8B-B14F-4D97-AF65-F5344CB8AC3E}">
        <p14:creationId xmlns:p14="http://schemas.microsoft.com/office/powerpoint/2010/main" val="7201804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10"/>
          </p:nvPr>
        </p:nvSpPr>
        <p:spPr/>
        <p:txBody>
          <a:bodyPr/>
          <a:lstStyle/>
          <a:p>
            <a:fld id="{20337B87-8610-7644-8E1D-078F4EA89EAD}" type="slidenum">
              <a:rPr lang="en-US" smtClean="0"/>
              <a:t>6</a:t>
            </a:fld>
            <a:endParaRPr lang="en-US" dirty="0"/>
          </a:p>
        </p:txBody>
      </p:sp>
    </p:spTree>
    <p:extLst>
      <p:ext uri="{BB962C8B-B14F-4D97-AF65-F5344CB8AC3E}">
        <p14:creationId xmlns:p14="http://schemas.microsoft.com/office/powerpoint/2010/main" val="34926156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20337B87-8610-7644-8E1D-078F4EA89EAD}" type="slidenum">
              <a:rPr lang="en-US" smtClean="0"/>
              <a:t>7</a:t>
            </a:fld>
            <a:endParaRPr lang="en-US" dirty="0"/>
          </a:p>
        </p:txBody>
      </p:sp>
    </p:spTree>
    <p:extLst>
      <p:ext uri="{BB962C8B-B14F-4D97-AF65-F5344CB8AC3E}">
        <p14:creationId xmlns:p14="http://schemas.microsoft.com/office/powerpoint/2010/main" val="8517501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20337B87-8610-7644-8E1D-078F4EA89EAD}" type="slidenum">
              <a:rPr lang="en-US" smtClean="0"/>
              <a:t>8</a:t>
            </a:fld>
            <a:endParaRPr lang="en-US" dirty="0"/>
          </a:p>
        </p:txBody>
      </p:sp>
    </p:spTree>
    <p:extLst>
      <p:ext uri="{BB962C8B-B14F-4D97-AF65-F5344CB8AC3E}">
        <p14:creationId xmlns:p14="http://schemas.microsoft.com/office/powerpoint/2010/main" val="8517501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20337B87-8610-7644-8E1D-078F4EA89EAD}" type="slidenum">
              <a:rPr lang="en-US" smtClean="0"/>
              <a:t>9</a:t>
            </a:fld>
            <a:endParaRPr lang="en-US" dirty="0"/>
          </a:p>
        </p:txBody>
      </p:sp>
    </p:spTree>
    <p:extLst>
      <p:ext uri="{BB962C8B-B14F-4D97-AF65-F5344CB8AC3E}">
        <p14:creationId xmlns:p14="http://schemas.microsoft.com/office/powerpoint/2010/main" val="8517501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D79A8CB2-CE8B-D94B-AE37-E82A7A05E8EA}" type="datetimeFigureOut">
              <a:rPr lang="en-US" smtClean="0"/>
              <a:t>5/8/2018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C6FD64-2F39-D141-BBB4-8C8B35214A17}" type="slidenum">
              <a:rPr lang="en-US" smtClean="0"/>
              <a:t>‹#›</a:t>
            </a:fld>
            <a:endParaRPr lang="en-US" dirty="0"/>
          </a:p>
        </p:txBody>
      </p:sp>
    </p:spTree>
    <p:extLst>
      <p:ext uri="{BB962C8B-B14F-4D97-AF65-F5344CB8AC3E}">
        <p14:creationId xmlns:p14="http://schemas.microsoft.com/office/powerpoint/2010/main" val="33115404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D79A8CB2-CE8B-D94B-AE37-E82A7A05E8EA}" type="datetimeFigureOut">
              <a:rPr lang="en-US" smtClean="0"/>
              <a:t>5/8/2018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C6FD64-2F39-D141-BBB4-8C8B35214A17}" type="slidenum">
              <a:rPr lang="en-US" smtClean="0"/>
              <a:t>‹#›</a:t>
            </a:fld>
            <a:endParaRPr lang="en-US" dirty="0"/>
          </a:p>
        </p:txBody>
      </p:sp>
    </p:spTree>
    <p:extLst>
      <p:ext uri="{BB962C8B-B14F-4D97-AF65-F5344CB8AC3E}">
        <p14:creationId xmlns:p14="http://schemas.microsoft.com/office/powerpoint/2010/main" val="1599674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D79A8CB2-CE8B-D94B-AE37-E82A7A05E8EA}" type="datetimeFigureOut">
              <a:rPr lang="en-US" smtClean="0"/>
              <a:t>5/8/2018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C6FD64-2F39-D141-BBB4-8C8B35214A17}" type="slidenum">
              <a:rPr lang="en-US" smtClean="0"/>
              <a:t>‹#›</a:t>
            </a:fld>
            <a:endParaRPr lang="en-US" dirty="0"/>
          </a:p>
        </p:txBody>
      </p:sp>
    </p:spTree>
    <p:extLst>
      <p:ext uri="{BB962C8B-B14F-4D97-AF65-F5344CB8AC3E}">
        <p14:creationId xmlns:p14="http://schemas.microsoft.com/office/powerpoint/2010/main" val="2879155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D79A8CB2-CE8B-D94B-AE37-E82A7A05E8EA}" type="datetimeFigureOut">
              <a:rPr lang="en-US" smtClean="0"/>
              <a:t>5/8/2018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C6FD64-2F39-D141-BBB4-8C8B35214A17}" type="slidenum">
              <a:rPr lang="en-US" smtClean="0"/>
              <a:t>‹#›</a:t>
            </a:fld>
            <a:endParaRPr lang="en-US" dirty="0"/>
          </a:p>
        </p:txBody>
      </p:sp>
    </p:spTree>
    <p:extLst>
      <p:ext uri="{BB962C8B-B14F-4D97-AF65-F5344CB8AC3E}">
        <p14:creationId xmlns:p14="http://schemas.microsoft.com/office/powerpoint/2010/main" val="2303177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D79A8CB2-CE8B-D94B-AE37-E82A7A05E8EA}" type="datetimeFigureOut">
              <a:rPr lang="en-US" smtClean="0"/>
              <a:t>5/8/2018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C6FD64-2F39-D141-BBB4-8C8B35214A17}" type="slidenum">
              <a:rPr lang="en-US" smtClean="0"/>
              <a:t>‹#›</a:t>
            </a:fld>
            <a:endParaRPr lang="en-US" dirty="0"/>
          </a:p>
        </p:txBody>
      </p:sp>
    </p:spTree>
    <p:extLst>
      <p:ext uri="{BB962C8B-B14F-4D97-AF65-F5344CB8AC3E}">
        <p14:creationId xmlns:p14="http://schemas.microsoft.com/office/powerpoint/2010/main" val="330362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D79A8CB2-CE8B-D94B-AE37-E82A7A05E8EA}" type="datetimeFigureOut">
              <a:rPr lang="en-US" smtClean="0"/>
              <a:t>5/8/2018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BC6FD64-2F39-D141-BBB4-8C8B35214A17}" type="slidenum">
              <a:rPr lang="en-US" smtClean="0"/>
              <a:t>‹#›</a:t>
            </a:fld>
            <a:endParaRPr lang="en-US" dirty="0"/>
          </a:p>
        </p:txBody>
      </p:sp>
    </p:spTree>
    <p:extLst>
      <p:ext uri="{BB962C8B-B14F-4D97-AF65-F5344CB8AC3E}">
        <p14:creationId xmlns:p14="http://schemas.microsoft.com/office/powerpoint/2010/main" val="3057151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D79A8CB2-CE8B-D94B-AE37-E82A7A05E8EA}" type="datetimeFigureOut">
              <a:rPr lang="en-US" smtClean="0"/>
              <a:t>5/8/2018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BC6FD64-2F39-D141-BBB4-8C8B35214A17}" type="slidenum">
              <a:rPr lang="en-US" smtClean="0"/>
              <a:t>‹#›</a:t>
            </a:fld>
            <a:endParaRPr lang="en-US" dirty="0"/>
          </a:p>
        </p:txBody>
      </p:sp>
    </p:spTree>
    <p:extLst>
      <p:ext uri="{BB962C8B-B14F-4D97-AF65-F5344CB8AC3E}">
        <p14:creationId xmlns:p14="http://schemas.microsoft.com/office/powerpoint/2010/main" val="647601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D79A8CB2-CE8B-D94B-AE37-E82A7A05E8EA}" type="datetimeFigureOut">
              <a:rPr lang="en-US" smtClean="0"/>
              <a:t>5/8/2018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BC6FD64-2F39-D141-BBB4-8C8B35214A17}" type="slidenum">
              <a:rPr lang="en-US" smtClean="0"/>
              <a:t>‹#›</a:t>
            </a:fld>
            <a:endParaRPr lang="en-US" dirty="0"/>
          </a:p>
        </p:txBody>
      </p:sp>
    </p:spTree>
    <p:extLst>
      <p:ext uri="{BB962C8B-B14F-4D97-AF65-F5344CB8AC3E}">
        <p14:creationId xmlns:p14="http://schemas.microsoft.com/office/powerpoint/2010/main" val="31615649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9A8CB2-CE8B-D94B-AE37-E82A7A05E8EA}" type="datetimeFigureOut">
              <a:rPr lang="en-US" smtClean="0"/>
              <a:t>5/8/2018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BC6FD64-2F39-D141-BBB4-8C8B35214A17}" type="slidenum">
              <a:rPr lang="en-US" smtClean="0"/>
              <a:t>‹#›</a:t>
            </a:fld>
            <a:endParaRPr lang="en-US" dirty="0"/>
          </a:p>
        </p:txBody>
      </p:sp>
    </p:spTree>
    <p:extLst>
      <p:ext uri="{BB962C8B-B14F-4D97-AF65-F5344CB8AC3E}">
        <p14:creationId xmlns:p14="http://schemas.microsoft.com/office/powerpoint/2010/main" val="1059556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D79A8CB2-CE8B-D94B-AE37-E82A7A05E8EA}" type="datetimeFigureOut">
              <a:rPr lang="en-US" smtClean="0"/>
              <a:t>5/8/2018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BC6FD64-2F39-D141-BBB4-8C8B35214A17}" type="slidenum">
              <a:rPr lang="en-US" smtClean="0"/>
              <a:t>‹#›</a:t>
            </a:fld>
            <a:endParaRPr lang="en-US" dirty="0"/>
          </a:p>
        </p:txBody>
      </p:sp>
    </p:spTree>
    <p:extLst>
      <p:ext uri="{BB962C8B-B14F-4D97-AF65-F5344CB8AC3E}">
        <p14:creationId xmlns:p14="http://schemas.microsoft.com/office/powerpoint/2010/main" val="42683419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D79A8CB2-CE8B-D94B-AE37-E82A7A05E8EA}" type="datetimeFigureOut">
              <a:rPr lang="en-US" smtClean="0"/>
              <a:t>5/8/2018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BC6FD64-2F39-D141-BBB4-8C8B35214A17}" type="slidenum">
              <a:rPr lang="en-US" smtClean="0"/>
              <a:t>‹#›</a:t>
            </a:fld>
            <a:endParaRPr lang="en-US" dirty="0"/>
          </a:p>
        </p:txBody>
      </p:sp>
    </p:spTree>
    <p:extLst>
      <p:ext uri="{BB962C8B-B14F-4D97-AF65-F5344CB8AC3E}">
        <p14:creationId xmlns:p14="http://schemas.microsoft.com/office/powerpoint/2010/main" val="1395020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9A8CB2-CE8B-D94B-AE37-E82A7A05E8EA}" type="datetimeFigureOut">
              <a:rPr lang="en-US" smtClean="0"/>
              <a:t>5/8/2018</a:t>
            </a:fld>
            <a:endParaRPr lang="en-US" dirty="0"/>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C6FD64-2F39-D141-BBB4-8C8B35214A17}" type="slidenum">
              <a:rPr lang="en-US" smtClean="0"/>
              <a:t>‹#›</a:t>
            </a:fld>
            <a:endParaRPr lang="en-US" dirty="0"/>
          </a:p>
        </p:txBody>
      </p:sp>
    </p:spTree>
    <p:extLst>
      <p:ext uri="{BB962C8B-B14F-4D97-AF65-F5344CB8AC3E}">
        <p14:creationId xmlns:p14="http://schemas.microsoft.com/office/powerpoint/2010/main" val="23350477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emf"/><Relationship Id="rId7" Type="http://schemas.openxmlformats.org/officeDocument/2006/relationships/diagramColors" Target="../diagrams/colors1.xm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hyperlink" Target="http://www.rhodeshouse.ox.ac.uk/scholarship/how-to-apply-for-a-rhodes-scholarship/"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hyperlink" Target="https://www.rhodeshouse.ox.ac.uk/media/41994/conditions-of-tenure-october2017.pdf"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hyperlink" Target="https://www.rhodeshouse.ox.ac.uk/scholarship/how-to-apply-for-a-rhodes-scholarship/" TargetMode="External"/><Relationship Id="rId4" Type="http://schemas.openxmlformats.org/officeDocument/2006/relationships/hyperlink" Target="https://storify.com/rhodesaustralia/rhodes-australia"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hyperlink" Target="https://www.rhodeshouse.ox.ac.uk/media/41997/australiarefereeguidance.pdf"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8" Type="http://schemas.openxmlformats.org/officeDocument/2006/relationships/hyperlink" Target="https://storify.com/rhodesaustralia/rhodes-australia" TargetMode="External"/><Relationship Id="rId3" Type="http://schemas.openxmlformats.org/officeDocument/2006/relationships/image" Target="../media/image2.emf"/><Relationship Id="rId7" Type="http://schemas.openxmlformats.org/officeDocument/2006/relationships/hyperlink" Target="https://www.rhodeshouse.ox.ac.uk/scholarship/how-to-apply-for-a-rhodes-scholarship/" TargetMode="External"/><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hyperlink" Target="http://www.rhodesscholarshiptrust.com/apply" TargetMode="External"/><Relationship Id="rId5" Type="http://schemas.openxmlformats.org/officeDocument/2006/relationships/hyperlink" Target="https://www.rhodeshouse.ox.ac.uk/media/42051/australiainformationforcandidates.pdf" TargetMode="External"/><Relationship Id="rId4" Type="http://schemas.openxmlformats.org/officeDocument/2006/relationships/hyperlink" Target="http://www.qut.edu.au/rhodes" TargetMode="External"/><Relationship Id="rId9" Type="http://schemas.openxmlformats.org/officeDocument/2006/relationships/hyperlink" Target="https://storify.com/rhodesaustralia/should-i-apply-for-an-australian-rhodes-scholarshi"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2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97" y="0"/>
            <a:ext cx="9144000" cy="6858000"/>
          </a:xfrm>
          <a:prstGeom prst="rect">
            <a:avLst/>
          </a:prstGeom>
        </p:spPr>
      </p:pic>
      <p:sp>
        <p:nvSpPr>
          <p:cNvPr id="17" name="Subtitle 2"/>
          <p:cNvSpPr txBox="1">
            <a:spLocks/>
          </p:cNvSpPr>
          <p:nvPr/>
        </p:nvSpPr>
        <p:spPr>
          <a:xfrm>
            <a:off x="838199" y="690823"/>
            <a:ext cx="7301345" cy="1445085"/>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4400" b="1" dirty="0" smtClean="0">
                <a:solidFill>
                  <a:schemeClr val="bg1"/>
                </a:solidFill>
                <a:latin typeface="Calibri"/>
                <a:cs typeface="Calibri"/>
              </a:rPr>
              <a:t>THE RHODES SCHOLARSHIPS AUSTRALIA</a:t>
            </a:r>
          </a:p>
        </p:txBody>
      </p:sp>
      <p:pic>
        <p:nvPicPr>
          <p:cNvPr id="18" name="Picture 17" descr="Rhodes element 1.ai"/>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4210" y="780015"/>
            <a:ext cx="109168" cy="1079500"/>
          </a:xfrm>
          <a:prstGeom prst="rect">
            <a:avLst/>
          </a:prstGeom>
        </p:spPr>
      </p:pic>
      <p:sp>
        <p:nvSpPr>
          <p:cNvPr id="3" name="Rectangle 2"/>
          <p:cNvSpPr/>
          <p:nvPr/>
        </p:nvSpPr>
        <p:spPr>
          <a:xfrm>
            <a:off x="738793" y="3105835"/>
            <a:ext cx="7624621" cy="2431435"/>
          </a:xfrm>
          <a:prstGeom prst="rect">
            <a:avLst/>
          </a:prstGeom>
        </p:spPr>
        <p:txBody>
          <a:bodyPr wrap="square">
            <a:spAutoFit/>
          </a:bodyPr>
          <a:lstStyle/>
          <a:p>
            <a:pPr algn="ctr"/>
            <a:r>
              <a:rPr lang="en-US" sz="4000" dirty="0">
                <a:solidFill>
                  <a:schemeClr val="bg1"/>
                </a:solidFill>
                <a:cs typeface="Calibri"/>
              </a:rPr>
              <a:t>Information </a:t>
            </a:r>
            <a:r>
              <a:rPr lang="en-US" sz="4000" dirty="0" smtClean="0">
                <a:solidFill>
                  <a:schemeClr val="bg1"/>
                </a:solidFill>
                <a:cs typeface="Calibri"/>
              </a:rPr>
              <a:t>seminar for </a:t>
            </a:r>
            <a:r>
              <a:rPr lang="en-US" sz="4000" dirty="0">
                <a:solidFill>
                  <a:schemeClr val="bg1"/>
                </a:solidFill>
                <a:cs typeface="Calibri"/>
              </a:rPr>
              <a:t>Queensland </a:t>
            </a:r>
            <a:r>
              <a:rPr lang="en-US" sz="4000" dirty="0" smtClean="0">
                <a:solidFill>
                  <a:schemeClr val="bg1"/>
                </a:solidFill>
                <a:cs typeface="Calibri"/>
              </a:rPr>
              <a:t>applicants applying in </a:t>
            </a:r>
            <a:r>
              <a:rPr lang="en-US" sz="4000" dirty="0" smtClean="0">
                <a:solidFill>
                  <a:schemeClr val="bg1"/>
                </a:solidFill>
                <a:cs typeface="Calibri"/>
              </a:rPr>
              <a:t>2018 </a:t>
            </a:r>
            <a:r>
              <a:rPr lang="en-US" sz="4000" dirty="0" smtClean="0">
                <a:solidFill>
                  <a:schemeClr val="bg1"/>
                </a:solidFill>
                <a:cs typeface="Calibri"/>
              </a:rPr>
              <a:t>for </a:t>
            </a:r>
            <a:r>
              <a:rPr lang="en-US" sz="4000" dirty="0" smtClean="0">
                <a:solidFill>
                  <a:schemeClr val="bg1"/>
                </a:solidFill>
                <a:cs typeface="Calibri"/>
              </a:rPr>
              <a:t>2019</a:t>
            </a:r>
            <a:endParaRPr lang="en-US" sz="4000" dirty="0">
              <a:solidFill>
                <a:schemeClr val="bg1"/>
              </a:solidFill>
              <a:cs typeface="Calibri"/>
            </a:endParaRPr>
          </a:p>
          <a:p>
            <a:pPr algn="ctr"/>
            <a:r>
              <a:rPr lang="en-US" sz="3200" b="1" dirty="0" smtClean="0">
                <a:solidFill>
                  <a:schemeClr val="bg1">
                    <a:lumMod val="95000"/>
                  </a:schemeClr>
                </a:solidFill>
              </a:rPr>
              <a:t> </a:t>
            </a:r>
            <a:endParaRPr lang="en-US" sz="3200" b="1" dirty="0">
              <a:solidFill>
                <a:schemeClr val="bg1">
                  <a:lumMod val="95000"/>
                </a:schemeClr>
              </a:solidFill>
            </a:endParaRPr>
          </a:p>
        </p:txBody>
      </p:sp>
      <p:pic>
        <p:nvPicPr>
          <p:cNvPr id="4" name="Picture 3"/>
          <p:cNvPicPr>
            <a:picLocks noChangeAspect="1"/>
          </p:cNvPicPr>
          <p:nvPr/>
        </p:nvPicPr>
        <p:blipFill>
          <a:blip r:embed="rId5"/>
          <a:stretch>
            <a:fillRect/>
          </a:stretch>
        </p:blipFill>
        <p:spPr>
          <a:xfrm>
            <a:off x="5931246" y="5946391"/>
            <a:ext cx="3113184" cy="857374"/>
          </a:xfrm>
          <a:prstGeom prst="rect">
            <a:avLst/>
          </a:prstGeom>
        </p:spPr>
      </p:pic>
    </p:spTree>
    <p:extLst>
      <p:ext uri="{BB962C8B-B14F-4D97-AF65-F5344CB8AC3E}">
        <p14:creationId xmlns:p14="http://schemas.microsoft.com/office/powerpoint/2010/main" val="10581539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538424"/>
            <a:ext cx="7086600" cy="814538"/>
          </a:xfrm>
        </p:spPr>
        <p:txBody>
          <a:bodyPr>
            <a:noAutofit/>
          </a:bodyPr>
          <a:lstStyle/>
          <a:p>
            <a:pPr algn="l"/>
            <a:r>
              <a:rPr lang="en-US" sz="4000" b="1" dirty="0">
                <a:solidFill>
                  <a:schemeClr val="tx1">
                    <a:lumMod val="95000"/>
                    <a:lumOff val="5000"/>
                  </a:schemeClr>
                </a:solidFill>
                <a:cs typeface="Calibri"/>
              </a:rPr>
              <a:t>Selection Criteria: What are the Panels looking for?</a:t>
            </a:r>
          </a:p>
        </p:txBody>
      </p:sp>
      <p:pic>
        <p:nvPicPr>
          <p:cNvPr id="9" name="Picture 8" descr="Rhodes element 1.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810" y="627615"/>
            <a:ext cx="109168" cy="1079500"/>
          </a:xfrm>
          <a:prstGeom prst="rect">
            <a:avLst/>
          </a:prstGeom>
        </p:spPr>
      </p:pic>
      <p:sp>
        <p:nvSpPr>
          <p:cNvPr id="2" name="Title 1"/>
          <p:cNvSpPr>
            <a:spLocks noGrp="1"/>
          </p:cNvSpPr>
          <p:nvPr>
            <p:ph type="ctrTitle"/>
          </p:nvPr>
        </p:nvSpPr>
        <p:spPr>
          <a:xfrm>
            <a:off x="685800" y="1608394"/>
            <a:ext cx="7772400" cy="4528062"/>
          </a:xfrm>
          <a:prstGeom prst="rect">
            <a:avLst/>
          </a:prstGeom>
        </p:spPr>
        <p:txBody>
          <a:bodyPr numCol="2" anchor="t" anchorCtr="0">
            <a:noAutofit/>
          </a:bodyPr>
          <a:lstStyle/>
          <a:p>
            <a:pPr algn="l">
              <a:lnSpc>
                <a:spcPct val="130000"/>
              </a:lnSpc>
              <a:spcBef>
                <a:spcPts val="1200"/>
              </a:spcBef>
            </a:pPr>
            <a:r>
              <a:rPr lang="en-US" sz="1200" dirty="0" smtClean="0">
                <a:cs typeface="Calibri"/>
              </a:rPr>
              <a:t/>
            </a:r>
            <a:br>
              <a:rPr lang="en-US" sz="1200" dirty="0" smtClean="0">
                <a:cs typeface="Calibri"/>
              </a:rPr>
            </a:br>
            <a:r>
              <a:rPr lang="en-US" sz="1200" dirty="0" smtClean="0">
                <a:cs typeface="Calibri"/>
              </a:rPr>
              <a:t/>
            </a:r>
            <a:br>
              <a:rPr lang="en-US" sz="1200" dirty="0" smtClean="0">
                <a:cs typeface="Calibri"/>
              </a:rPr>
            </a:br>
            <a:r>
              <a:rPr lang="en-US" sz="1200" dirty="0" smtClean="0">
                <a:cs typeface="Calibri"/>
              </a:rPr>
              <a:t/>
            </a:r>
            <a:br>
              <a:rPr lang="en-US" sz="1200" dirty="0" smtClean="0">
                <a:cs typeface="Calibri"/>
              </a:rPr>
            </a:br>
            <a:r>
              <a:rPr lang="en-US" sz="1200" dirty="0" smtClean="0">
                <a:cs typeface="Calibri"/>
              </a:rPr>
              <a:t/>
            </a:r>
            <a:br>
              <a:rPr lang="en-US" sz="1200" dirty="0" smtClean="0">
                <a:cs typeface="Calibri"/>
              </a:rPr>
            </a:br>
            <a:r>
              <a:rPr lang="en-US" sz="1200" dirty="0" smtClean="0">
                <a:cs typeface="Calibri"/>
              </a:rPr>
              <a:t/>
            </a:r>
            <a:br>
              <a:rPr lang="en-US" sz="1200" dirty="0" smtClean="0">
                <a:cs typeface="Calibri"/>
              </a:rPr>
            </a:br>
            <a:r>
              <a:rPr lang="en-US" sz="1200" dirty="0" smtClean="0">
                <a:cs typeface="Calibri"/>
              </a:rPr>
              <a:t/>
            </a:r>
            <a:br>
              <a:rPr lang="en-US" sz="1200" dirty="0" smtClean="0">
                <a:cs typeface="Calibri"/>
              </a:rPr>
            </a:br>
            <a:r>
              <a:rPr lang="en-US" sz="1200" dirty="0" smtClean="0">
                <a:cs typeface="Calibri"/>
              </a:rPr>
              <a:t/>
            </a:r>
            <a:br>
              <a:rPr lang="en-US" sz="1200" dirty="0" smtClean="0">
                <a:cs typeface="Calibri"/>
              </a:rPr>
            </a:br>
            <a:r>
              <a:rPr lang="en-US" sz="1200" dirty="0" smtClean="0">
                <a:cs typeface="Calibri"/>
              </a:rPr>
              <a:t/>
            </a:r>
            <a:br>
              <a:rPr lang="en-US" sz="1200" dirty="0" smtClean="0">
                <a:cs typeface="Calibri"/>
              </a:rPr>
            </a:br>
            <a:r>
              <a:rPr lang="en-US" sz="1200" dirty="0" smtClean="0">
                <a:cs typeface="Calibri"/>
              </a:rPr>
              <a:t/>
            </a:r>
            <a:br>
              <a:rPr lang="en-US" sz="1200" dirty="0" smtClean="0">
                <a:cs typeface="Calibri"/>
              </a:rPr>
            </a:br>
            <a:r>
              <a:rPr lang="en-US" sz="1400" dirty="0" smtClean="0">
                <a:latin typeface="Calibri"/>
                <a:cs typeface="Calibri"/>
              </a:rPr>
              <a:t/>
            </a:r>
            <a:br>
              <a:rPr lang="en-US" sz="1400" dirty="0" smtClean="0">
                <a:latin typeface="Calibri"/>
                <a:cs typeface="Calibri"/>
              </a:rPr>
            </a:br>
            <a:r>
              <a:rPr lang="en-US" sz="1400" dirty="0" smtClean="0">
                <a:latin typeface="Calibri"/>
                <a:cs typeface="Calibri"/>
              </a:rPr>
              <a:t/>
            </a:r>
            <a:br>
              <a:rPr lang="en-US" sz="1400" dirty="0" smtClean="0">
                <a:latin typeface="Calibri"/>
                <a:cs typeface="Calibri"/>
              </a:rPr>
            </a:br>
            <a:endParaRPr lang="en-GB" sz="1400" dirty="0" smtClean="0">
              <a:latin typeface="Calibri"/>
              <a:cs typeface="Calibri"/>
            </a:endParaRPr>
          </a:p>
        </p:txBody>
      </p:sp>
      <p:sp>
        <p:nvSpPr>
          <p:cNvPr id="7" name="Title 1"/>
          <p:cNvSpPr txBox="1">
            <a:spLocks/>
          </p:cNvSpPr>
          <p:nvPr/>
        </p:nvSpPr>
        <p:spPr>
          <a:xfrm>
            <a:off x="685800" y="2164314"/>
            <a:ext cx="7620000" cy="4312686"/>
          </a:xfrm>
          <a:prstGeom prst="rect">
            <a:avLst/>
          </a:prstGeom>
        </p:spPr>
        <p:txBody>
          <a:bodyPr vert="horz" lIns="91440" tIns="45720" rIns="91440" bIns="45720" numCol="1"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kern="1000" dirty="0"/>
              <a:t>Moral force of character and instincts to lead, and to take an interest in one's fellow </a:t>
            </a:r>
            <a:r>
              <a:rPr lang="en-US" sz="3200" kern="1000" dirty="0" smtClean="0"/>
              <a:t>beings</a:t>
            </a:r>
          </a:p>
          <a:p>
            <a:pPr algn="l"/>
            <a:endParaRPr lang="en-US" sz="3200" kern="1000" dirty="0" smtClean="0"/>
          </a:p>
          <a:p>
            <a:pPr marL="342900" indent="-342900" algn="l">
              <a:buFont typeface="Arial" panose="020B0604020202020204" pitchFamily="34" charset="0"/>
              <a:buChar char="•"/>
            </a:pPr>
            <a:r>
              <a:rPr lang="en-US" sz="3200" kern="1000" dirty="0" smtClean="0">
                <a:cs typeface="Calibri"/>
              </a:rPr>
              <a:t>How do you demonstrate leadership?</a:t>
            </a:r>
            <a:endParaRPr lang="en-GB" sz="2800" kern="1000" dirty="0">
              <a:cs typeface="Calibri"/>
            </a:endParaRPr>
          </a:p>
        </p:txBody>
      </p:sp>
    </p:spTree>
    <p:extLst>
      <p:ext uri="{BB962C8B-B14F-4D97-AF65-F5344CB8AC3E}">
        <p14:creationId xmlns:p14="http://schemas.microsoft.com/office/powerpoint/2010/main" val="32671438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538424"/>
            <a:ext cx="7086600" cy="814538"/>
          </a:xfrm>
        </p:spPr>
        <p:txBody>
          <a:bodyPr>
            <a:noAutofit/>
          </a:bodyPr>
          <a:lstStyle/>
          <a:p>
            <a:pPr algn="l"/>
            <a:r>
              <a:rPr lang="en-US" sz="4000" b="1" dirty="0">
                <a:solidFill>
                  <a:schemeClr val="tx1">
                    <a:lumMod val="95000"/>
                    <a:lumOff val="5000"/>
                  </a:schemeClr>
                </a:solidFill>
                <a:cs typeface="Calibri"/>
              </a:rPr>
              <a:t>Selection Criteria: What are the Panels looking for?</a:t>
            </a:r>
          </a:p>
        </p:txBody>
      </p:sp>
      <p:pic>
        <p:nvPicPr>
          <p:cNvPr id="9" name="Picture 8" descr="Rhodes element 1.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810" y="627615"/>
            <a:ext cx="109168" cy="1079500"/>
          </a:xfrm>
          <a:prstGeom prst="rect">
            <a:avLst/>
          </a:prstGeom>
        </p:spPr>
      </p:pic>
      <p:sp>
        <p:nvSpPr>
          <p:cNvPr id="2" name="Title 1"/>
          <p:cNvSpPr>
            <a:spLocks noGrp="1"/>
          </p:cNvSpPr>
          <p:nvPr>
            <p:ph type="ctrTitle"/>
          </p:nvPr>
        </p:nvSpPr>
        <p:spPr>
          <a:xfrm>
            <a:off x="685800" y="1627444"/>
            <a:ext cx="7772400" cy="4528062"/>
          </a:xfrm>
          <a:prstGeom prst="rect">
            <a:avLst/>
          </a:prstGeom>
        </p:spPr>
        <p:txBody>
          <a:bodyPr numCol="2" anchor="t" anchorCtr="0">
            <a:noAutofit/>
          </a:bodyPr>
          <a:lstStyle/>
          <a:p>
            <a:pPr algn="l">
              <a:lnSpc>
                <a:spcPct val="130000"/>
              </a:lnSpc>
              <a:spcBef>
                <a:spcPts val="1200"/>
              </a:spcBef>
            </a:pPr>
            <a:r>
              <a:rPr lang="en-US" sz="1200" dirty="0" smtClean="0">
                <a:cs typeface="Calibri"/>
              </a:rPr>
              <a:t/>
            </a:r>
            <a:br>
              <a:rPr lang="en-US" sz="1200" dirty="0" smtClean="0">
                <a:cs typeface="Calibri"/>
              </a:rPr>
            </a:br>
            <a:r>
              <a:rPr lang="en-US" sz="1400" dirty="0" smtClean="0">
                <a:latin typeface="Calibri"/>
                <a:cs typeface="Calibri"/>
              </a:rPr>
              <a:t/>
            </a:r>
            <a:br>
              <a:rPr lang="en-US" sz="1400" dirty="0" smtClean="0">
                <a:latin typeface="Calibri"/>
                <a:cs typeface="Calibri"/>
              </a:rPr>
            </a:br>
            <a:endParaRPr lang="en-GB" sz="1400" dirty="0" smtClean="0">
              <a:latin typeface="Calibri"/>
              <a:cs typeface="Calibri"/>
            </a:endParaRPr>
          </a:p>
        </p:txBody>
      </p:sp>
      <p:sp>
        <p:nvSpPr>
          <p:cNvPr id="7" name="Title 1"/>
          <p:cNvSpPr txBox="1">
            <a:spLocks/>
          </p:cNvSpPr>
          <p:nvPr/>
        </p:nvSpPr>
        <p:spPr>
          <a:xfrm>
            <a:off x="704850" y="2404580"/>
            <a:ext cx="5727700" cy="3310420"/>
          </a:xfrm>
          <a:prstGeom prst="rect">
            <a:avLst/>
          </a:prstGeom>
        </p:spPr>
        <p:txBody>
          <a:bodyPr vert="horz" lIns="91440" tIns="45720" rIns="91440" bIns="45720" numCol="1"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3200" dirty="0" smtClean="0">
                <a:latin typeface="Calibri"/>
                <a:cs typeface="Calibri"/>
              </a:rPr>
              <a:t>There is no “Rhodes Scholar”, only Rhodes Scholars. Panels don’t have any particular kind of person, degree or list of achievements in mind.</a:t>
            </a:r>
          </a:p>
          <a:p>
            <a:pPr algn="l"/>
            <a:endParaRPr lang="en-GB" sz="3200" dirty="0">
              <a:latin typeface="Calibri"/>
              <a:cs typeface="Calibri"/>
            </a:endParaRPr>
          </a:p>
          <a:p>
            <a:pPr algn="l"/>
            <a:r>
              <a:rPr lang="en-GB" sz="3200" dirty="0" smtClean="0">
                <a:latin typeface="Calibri"/>
                <a:cs typeface="Calibri"/>
              </a:rPr>
              <a:t>You need to tell the Panel about your leadership journey.</a:t>
            </a:r>
            <a:endParaRPr lang="en-US" sz="3200" dirty="0">
              <a:latin typeface="Calibri"/>
              <a:cs typeface="Calibri"/>
            </a:endParaRPr>
          </a:p>
        </p:txBody>
      </p:sp>
    </p:spTree>
    <p:extLst>
      <p:ext uri="{BB962C8B-B14F-4D97-AF65-F5344CB8AC3E}">
        <p14:creationId xmlns:p14="http://schemas.microsoft.com/office/powerpoint/2010/main" val="13027309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556730"/>
            <a:ext cx="7086600" cy="814538"/>
          </a:xfrm>
        </p:spPr>
        <p:txBody>
          <a:bodyPr>
            <a:noAutofit/>
          </a:bodyPr>
          <a:lstStyle/>
          <a:p>
            <a:pPr algn="l"/>
            <a:r>
              <a:rPr lang="en-US" sz="4000" b="1" dirty="0" smtClean="0">
                <a:solidFill>
                  <a:schemeClr val="tx1">
                    <a:lumMod val="95000"/>
                    <a:lumOff val="5000"/>
                  </a:schemeClr>
                </a:solidFill>
                <a:latin typeface="Calibri"/>
                <a:cs typeface="Calibri"/>
              </a:rPr>
              <a:t>Selection Process: Where do I apply?</a:t>
            </a:r>
          </a:p>
        </p:txBody>
      </p:sp>
      <p:pic>
        <p:nvPicPr>
          <p:cNvPr id="9" name="Picture 8" descr="Rhodes element 1.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810" y="627615"/>
            <a:ext cx="109168" cy="1079500"/>
          </a:xfrm>
          <a:prstGeom prst="rect">
            <a:avLst/>
          </a:prstGeom>
        </p:spPr>
      </p:pic>
      <p:sp>
        <p:nvSpPr>
          <p:cNvPr id="2" name="Title 1"/>
          <p:cNvSpPr>
            <a:spLocks noGrp="1"/>
          </p:cNvSpPr>
          <p:nvPr>
            <p:ph type="ctrTitle"/>
          </p:nvPr>
        </p:nvSpPr>
        <p:spPr>
          <a:xfrm>
            <a:off x="685800" y="2297664"/>
            <a:ext cx="7772400" cy="3838791"/>
          </a:xfrm>
          <a:prstGeom prst="rect">
            <a:avLst/>
          </a:prstGeom>
        </p:spPr>
        <p:txBody>
          <a:bodyPr numCol="2" anchor="t" anchorCtr="0">
            <a:noAutofit/>
          </a:bodyPr>
          <a:lstStyle/>
          <a:p>
            <a:pPr algn="l">
              <a:lnSpc>
                <a:spcPct val="130000"/>
              </a:lnSpc>
              <a:spcBef>
                <a:spcPts val="1200"/>
              </a:spcBef>
            </a:pPr>
            <a:r>
              <a:rPr lang="en-US" sz="1200" dirty="0" smtClean="0">
                <a:cs typeface="Calibri"/>
              </a:rPr>
              <a:t/>
            </a:r>
            <a:br>
              <a:rPr lang="en-US" sz="1200" dirty="0" smtClean="0">
                <a:cs typeface="Calibri"/>
              </a:rPr>
            </a:br>
            <a:r>
              <a:rPr lang="en-US" sz="1200" dirty="0">
                <a:cs typeface="Calibri"/>
              </a:rPr>
              <a:t/>
            </a:r>
            <a:br>
              <a:rPr lang="en-US" sz="1200" dirty="0">
                <a:cs typeface="Calibri"/>
              </a:rPr>
            </a:br>
            <a:endParaRPr lang="en-GB" sz="1400" dirty="0" smtClean="0">
              <a:latin typeface="Calibri"/>
              <a:cs typeface="Calibri"/>
            </a:endParaRPr>
          </a:p>
        </p:txBody>
      </p:sp>
      <p:sp>
        <p:nvSpPr>
          <p:cNvPr id="7" name="Title 1"/>
          <p:cNvSpPr txBox="1">
            <a:spLocks/>
          </p:cNvSpPr>
          <p:nvPr/>
        </p:nvSpPr>
        <p:spPr>
          <a:xfrm>
            <a:off x="685800" y="2043665"/>
            <a:ext cx="7772400" cy="3901440"/>
          </a:xfrm>
          <a:prstGeom prst="rect">
            <a:avLst/>
          </a:prstGeom>
        </p:spPr>
        <p:txBody>
          <a:bodyPr vert="horz" lIns="91440" tIns="45720" rIns="91440" bIns="45720" numCol="1"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457200" indent="-457200" algn="l">
              <a:buFont typeface="Arial" panose="020B0604020202020204" pitchFamily="34" charset="0"/>
              <a:buChar char="•"/>
            </a:pPr>
            <a:r>
              <a:rPr lang="en-GB" sz="3200" dirty="0" smtClean="0">
                <a:latin typeface="Calibri"/>
                <a:cs typeface="Calibri"/>
              </a:rPr>
              <a:t>State or territory in which you are completing or have completed your highest degree; or</a:t>
            </a:r>
          </a:p>
          <a:p>
            <a:pPr marL="457200" indent="-457200" algn="l">
              <a:buFont typeface="Arial" panose="020B0604020202020204" pitchFamily="34" charset="0"/>
              <a:buChar char="•"/>
            </a:pPr>
            <a:endParaRPr lang="en-GB" sz="3200" dirty="0" smtClean="0">
              <a:latin typeface="Calibri"/>
              <a:cs typeface="Calibri"/>
            </a:endParaRPr>
          </a:p>
          <a:p>
            <a:pPr marL="457200" indent="-457200" algn="l">
              <a:buFont typeface="Arial" panose="020B0604020202020204" pitchFamily="34" charset="0"/>
              <a:buChar char="•"/>
            </a:pPr>
            <a:r>
              <a:rPr lang="en-GB" sz="3200" dirty="0" smtClean="0">
                <a:latin typeface="Calibri"/>
                <a:cs typeface="Calibri"/>
              </a:rPr>
              <a:t>State or territory in which you completed at least two years of secondary schooling.</a:t>
            </a:r>
            <a:endParaRPr lang="en-US" sz="3200" dirty="0" smtClean="0">
              <a:latin typeface="Calibri"/>
              <a:cs typeface="Calibri"/>
            </a:endParaRPr>
          </a:p>
          <a:p>
            <a:pPr marL="457200" indent="-457200" algn="l">
              <a:buFont typeface="Arial" panose="020B0604020202020204" pitchFamily="34" charset="0"/>
              <a:buChar char="•"/>
            </a:pPr>
            <a:endParaRPr lang="en-GB" sz="3100" dirty="0" smtClean="0">
              <a:latin typeface="Calibri"/>
              <a:cs typeface="Calibri"/>
            </a:endParaRPr>
          </a:p>
        </p:txBody>
      </p:sp>
    </p:spTree>
    <p:extLst>
      <p:ext uri="{BB962C8B-B14F-4D97-AF65-F5344CB8AC3E}">
        <p14:creationId xmlns:p14="http://schemas.microsoft.com/office/powerpoint/2010/main" val="6498270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549054"/>
            <a:ext cx="7086600" cy="814538"/>
          </a:xfrm>
        </p:spPr>
        <p:txBody>
          <a:bodyPr>
            <a:noAutofit/>
          </a:bodyPr>
          <a:lstStyle/>
          <a:p>
            <a:pPr algn="l"/>
            <a:r>
              <a:rPr lang="en-US" sz="4000" b="1" dirty="0" smtClean="0">
                <a:solidFill>
                  <a:schemeClr val="tx1">
                    <a:lumMod val="95000"/>
                    <a:lumOff val="5000"/>
                  </a:schemeClr>
                </a:solidFill>
                <a:latin typeface="Calibri"/>
                <a:cs typeface="Calibri"/>
              </a:rPr>
              <a:t>Selection Process</a:t>
            </a:r>
          </a:p>
        </p:txBody>
      </p:sp>
      <p:pic>
        <p:nvPicPr>
          <p:cNvPr id="9" name="Picture 8" descr="Rhodes element 1.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810" y="627615"/>
            <a:ext cx="109168" cy="1079500"/>
          </a:xfrm>
          <a:prstGeom prst="rect">
            <a:avLst/>
          </a:prstGeom>
        </p:spPr>
      </p:pic>
      <p:graphicFrame>
        <p:nvGraphicFramePr>
          <p:cNvPr id="4" name="Diagram 3"/>
          <p:cNvGraphicFramePr/>
          <p:nvPr>
            <p:extLst>
              <p:ext uri="{D42A27DB-BD31-4B8C-83A1-F6EECF244321}">
                <p14:modId xmlns:p14="http://schemas.microsoft.com/office/powerpoint/2010/main" val="3431732010"/>
              </p:ext>
            </p:extLst>
          </p:nvPr>
        </p:nvGraphicFramePr>
        <p:xfrm>
          <a:off x="636822" y="1167365"/>
          <a:ext cx="7747000" cy="554251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3105022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556730"/>
            <a:ext cx="7086600" cy="814538"/>
          </a:xfrm>
        </p:spPr>
        <p:txBody>
          <a:bodyPr>
            <a:noAutofit/>
          </a:bodyPr>
          <a:lstStyle/>
          <a:p>
            <a:pPr algn="l"/>
            <a:r>
              <a:rPr lang="en-US" sz="4000" b="1" dirty="0" smtClean="0">
                <a:solidFill>
                  <a:schemeClr val="tx1">
                    <a:lumMod val="95000"/>
                    <a:lumOff val="5000"/>
                  </a:schemeClr>
                </a:solidFill>
                <a:latin typeface="Calibri"/>
                <a:cs typeface="Calibri"/>
              </a:rPr>
              <a:t>Selection Process: How do I apply?</a:t>
            </a:r>
          </a:p>
        </p:txBody>
      </p:sp>
      <p:pic>
        <p:nvPicPr>
          <p:cNvPr id="9" name="Picture 8" descr="Rhodes element 1.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810" y="627615"/>
            <a:ext cx="109168" cy="1079500"/>
          </a:xfrm>
          <a:prstGeom prst="rect">
            <a:avLst/>
          </a:prstGeom>
        </p:spPr>
      </p:pic>
      <p:sp>
        <p:nvSpPr>
          <p:cNvPr id="2" name="Title 1"/>
          <p:cNvSpPr>
            <a:spLocks noGrp="1"/>
          </p:cNvSpPr>
          <p:nvPr>
            <p:ph type="ctrTitle"/>
          </p:nvPr>
        </p:nvSpPr>
        <p:spPr>
          <a:xfrm>
            <a:off x="685800" y="1608394"/>
            <a:ext cx="7772400" cy="4528062"/>
          </a:xfrm>
          <a:prstGeom prst="rect">
            <a:avLst/>
          </a:prstGeom>
        </p:spPr>
        <p:txBody>
          <a:bodyPr numCol="2" anchor="t" anchorCtr="0">
            <a:noAutofit/>
          </a:bodyPr>
          <a:lstStyle/>
          <a:p>
            <a:pPr algn="l">
              <a:lnSpc>
                <a:spcPct val="130000"/>
              </a:lnSpc>
              <a:spcBef>
                <a:spcPts val="1200"/>
              </a:spcBef>
            </a:pPr>
            <a:r>
              <a:rPr lang="en-US" sz="1200" dirty="0" smtClean="0">
                <a:cs typeface="Calibri"/>
              </a:rPr>
              <a:t/>
            </a:r>
            <a:br>
              <a:rPr lang="en-US" sz="1200" dirty="0" smtClean="0">
                <a:cs typeface="Calibri"/>
              </a:rPr>
            </a:br>
            <a:r>
              <a:rPr lang="en-US" sz="1200" dirty="0">
                <a:cs typeface="Calibri"/>
              </a:rPr>
              <a:t/>
            </a:r>
            <a:br>
              <a:rPr lang="en-US" sz="1200" dirty="0">
                <a:cs typeface="Calibri"/>
              </a:rPr>
            </a:br>
            <a:r>
              <a:rPr lang="en-US" sz="1200" dirty="0" smtClean="0">
                <a:cs typeface="Calibri"/>
              </a:rPr>
              <a:t/>
            </a:r>
            <a:br>
              <a:rPr lang="en-US" sz="1200" dirty="0" smtClean="0">
                <a:cs typeface="Calibri"/>
              </a:rPr>
            </a:br>
            <a:r>
              <a:rPr lang="en-US" sz="1200" dirty="0">
                <a:cs typeface="Calibri"/>
              </a:rPr>
              <a:t/>
            </a:r>
            <a:br>
              <a:rPr lang="en-US" sz="1200" dirty="0">
                <a:cs typeface="Calibri"/>
              </a:rPr>
            </a:br>
            <a:r>
              <a:rPr lang="en-US" sz="1200" dirty="0" smtClean="0">
                <a:cs typeface="Calibri"/>
              </a:rPr>
              <a:t/>
            </a:r>
            <a:br>
              <a:rPr lang="en-US" sz="1200" dirty="0" smtClean="0">
                <a:cs typeface="Calibri"/>
              </a:rPr>
            </a:br>
            <a:r>
              <a:rPr lang="en-US" sz="1200" dirty="0">
                <a:cs typeface="Calibri"/>
              </a:rPr>
              <a:t/>
            </a:r>
            <a:br>
              <a:rPr lang="en-US" sz="1200" dirty="0">
                <a:cs typeface="Calibri"/>
              </a:rPr>
            </a:br>
            <a:r>
              <a:rPr lang="en-US" sz="1200" dirty="0" smtClean="0">
                <a:cs typeface="Calibri"/>
              </a:rPr>
              <a:t/>
            </a:r>
            <a:br>
              <a:rPr lang="en-US" sz="1200" dirty="0" smtClean="0">
                <a:cs typeface="Calibri"/>
              </a:rPr>
            </a:br>
            <a:r>
              <a:rPr lang="en-US" sz="1200" dirty="0" smtClean="0">
                <a:cs typeface="Calibri"/>
              </a:rPr>
              <a:t/>
            </a:r>
            <a:br>
              <a:rPr lang="en-US" sz="1200" dirty="0" smtClean="0">
                <a:cs typeface="Calibri"/>
              </a:rPr>
            </a:br>
            <a:r>
              <a:rPr lang="en-US" sz="1200" dirty="0" smtClean="0">
                <a:cs typeface="Calibri"/>
              </a:rPr>
              <a:t/>
            </a:r>
            <a:br>
              <a:rPr lang="en-US" sz="1200" dirty="0" smtClean="0">
                <a:cs typeface="Calibri"/>
              </a:rPr>
            </a:br>
            <a:r>
              <a:rPr lang="en-US" sz="1400" dirty="0" smtClean="0">
                <a:latin typeface="Calibri"/>
                <a:cs typeface="Calibri"/>
              </a:rPr>
              <a:t/>
            </a:r>
            <a:br>
              <a:rPr lang="en-US" sz="1400" dirty="0" smtClean="0">
                <a:latin typeface="Calibri"/>
                <a:cs typeface="Calibri"/>
              </a:rPr>
            </a:br>
            <a:r>
              <a:rPr lang="en-US" sz="1400" dirty="0" smtClean="0">
                <a:latin typeface="Calibri"/>
                <a:cs typeface="Calibri"/>
              </a:rPr>
              <a:t/>
            </a:r>
            <a:br>
              <a:rPr lang="en-US" sz="1400" dirty="0" smtClean="0">
                <a:latin typeface="Calibri"/>
                <a:cs typeface="Calibri"/>
              </a:rPr>
            </a:br>
            <a:endParaRPr lang="en-GB" sz="1400" dirty="0" smtClean="0">
              <a:latin typeface="Calibri"/>
              <a:cs typeface="Calibri"/>
            </a:endParaRPr>
          </a:p>
        </p:txBody>
      </p:sp>
      <p:sp>
        <p:nvSpPr>
          <p:cNvPr id="7" name="Title 1"/>
          <p:cNvSpPr txBox="1">
            <a:spLocks/>
          </p:cNvSpPr>
          <p:nvPr/>
        </p:nvSpPr>
        <p:spPr>
          <a:xfrm>
            <a:off x="685800" y="2297665"/>
            <a:ext cx="8087614" cy="3901440"/>
          </a:xfrm>
          <a:prstGeom prst="rect">
            <a:avLst/>
          </a:prstGeom>
        </p:spPr>
        <p:txBody>
          <a:bodyPr vert="horz" lIns="91440" tIns="45720" rIns="91440" bIns="45720" numCol="1"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457200" indent="-457200" algn="l">
              <a:buFont typeface="Arial" panose="020B0604020202020204" pitchFamily="34" charset="0"/>
              <a:buChar char="•"/>
            </a:pPr>
            <a:r>
              <a:rPr lang="en-GB" sz="3200" dirty="0" smtClean="0">
                <a:latin typeface="Calibri"/>
                <a:cs typeface="Calibri"/>
              </a:rPr>
              <a:t>Applications submitted through online system</a:t>
            </a:r>
          </a:p>
          <a:p>
            <a:pPr marL="457200" indent="-457200" algn="l">
              <a:buFont typeface="Arial" panose="020B0604020202020204" pitchFamily="34" charset="0"/>
              <a:buChar char="•"/>
            </a:pPr>
            <a:endParaRPr lang="en-GB" sz="3200" dirty="0" smtClean="0">
              <a:latin typeface="Calibri"/>
              <a:cs typeface="Calibri"/>
            </a:endParaRPr>
          </a:p>
          <a:p>
            <a:pPr marL="457200" indent="-457200" algn="l">
              <a:buFont typeface="Arial" panose="020B0604020202020204" pitchFamily="34" charset="0"/>
              <a:buChar char="•"/>
            </a:pPr>
            <a:r>
              <a:rPr lang="en-GB" sz="3200" dirty="0">
                <a:cs typeface="Calibri"/>
              </a:rPr>
              <a:t>Link is available here: </a:t>
            </a:r>
            <a:r>
              <a:rPr lang="en-GB" sz="3200" dirty="0" smtClean="0">
                <a:cs typeface="Calibri"/>
                <a:hlinkClick r:id="rId4"/>
              </a:rPr>
              <a:t>www.rhodeshouse.ox.ac.uk/scholarship/how-to-apply-for-a-rhodes-scholarship/</a:t>
            </a:r>
            <a:r>
              <a:rPr lang="en-GB" sz="3200" dirty="0" smtClean="0">
                <a:cs typeface="Calibri"/>
              </a:rPr>
              <a:t> </a:t>
            </a:r>
            <a:endParaRPr lang="en-GB" sz="3200" dirty="0">
              <a:cs typeface="Calibri"/>
            </a:endParaRPr>
          </a:p>
          <a:p>
            <a:pPr marL="457200" indent="-457200" algn="l">
              <a:buFont typeface="Arial" panose="020B0604020202020204" pitchFamily="34" charset="0"/>
              <a:buChar char="•"/>
            </a:pPr>
            <a:endParaRPr lang="en-GB" sz="3200" dirty="0" smtClean="0">
              <a:latin typeface="Calibri"/>
              <a:cs typeface="Calibri"/>
            </a:endParaRPr>
          </a:p>
          <a:p>
            <a:pPr marL="457200" indent="-457200" algn="l">
              <a:buFont typeface="Arial" panose="020B0604020202020204" pitchFamily="34" charset="0"/>
              <a:buChar char="•"/>
            </a:pPr>
            <a:r>
              <a:rPr lang="en-GB" sz="3200" dirty="0" smtClean="0">
                <a:latin typeface="Calibri"/>
                <a:cs typeface="Calibri"/>
              </a:rPr>
              <a:t>4 parts to the application</a:t>
            </a:r>
          </a:p>
          <a:p>
            <a:pPr marL="457200" indent="-457200" algn="l">
              <a:buFont typeface="Arial" panose="020B0604020202020204" pitchFamily="34" charset="0"/>
              <a:buChar char="•"/>
            </a:pPr>
            <a:endParaRPr lang="en-GB" sz="3100" dirty="0" smtClean="0">
              <a:latin typeface="Calibri"/>
              <a:cs typeface="Calibri"/>
            </a:endParaRPr>
          </a:p>
        </p:txBody>
      </p:sp>
    </p:spTree>
    <p:extLst>
      <p:ext uri="{BB962C8B-B14F-4D97-AF65-F5344CB8AC3E}">
        <p14:creationId xmlns:p14="http://schemas.microsoft.com/office/powerpoint/2010/main" val="20310087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556730"/>
            <a:ext cx="7086600" cy="814538"/>
          </a:xfrm>
        </p:spPr>
        <p:txBody>
          <a:bodyPr>
            <a:noAutofit/>
          </a:bodyPr>
          <a:lstStyle/>
          <a:p>
            <a:pPr algn="l"/>
            <a:r>
              <a:rPr lang="en-US" sz="4000" b="1" dirty="0" smtClean="0">
                <a:solidFill>
                  <a:schemeClr val="tx1">
                    <a:lumMod val="95000"/>
                    <a:lumOff val="5000"/>
                  </a:schemeClr>
                </a:solidFill>
                <a:latin typeface="Calibri"/>
                <a:cs typeface="Calibri"/>
              </a:rPr>
              <a:t>Selection Process: How do I apply?</a:t>
            </a:r>
          </a:p>
        </p:txBody>
      </p:sp>
      <p:pic>
        <p:nvPicPr>
          <p:cNvPr id="9" name="Picture 8" descr="Rhodes element 1.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810" y="627615"/>
            <a:ext cx="109168" cy="1079500"/>
          </a:xfrm>
          <a:prstGeom prst="rect">
            <a:avLst/>
          </a:prstGeom>
        </p:spPr>
      </p:pic>
      <p:sp>
        <p:nvSpPr>
          <p:cNvPr id="2" name="Title 1"/>
          <p:cNvSpPr>
            <a:spLocks noGrp="1"/>
          </p:cNvSpPr>
          <p:nvPr>
            <p:ph type="ctrTitle"/>
          </p:nvPr>
        </p:nvSpPr>
        <p:spPr>
          <a:xfrm>
            <a:off x="685800" y="1608394"/>
            <a:ext cx="7772400" cy="4528062"/>
          </a:xfrm>
          <a:prstGeom prst="rect">
            <a:avLst/>
          </a:prstGeom>
        </p:spPr>
        <p:txBody>
          <a:bodyPr numCol="2" anchor="t" anchorCtr="0">
            <a:noAutofit/>
          </a:bodyPr>
          <a:lstStyle/>
          <a:p>
            <a:pPr algn="l">
              <a:lnSpc>
                <a:spcPct val="130000"/>
              </a:lnSpc>
              <a:spcBef>
                <a:spcPts val="1200"/>
              </a:spcBef>
            </a:pPr>
            <a:r>
              <a:rPr lang="en-US" sz="1200" dirty="0" smtClean="0">
                <a:cs typeface="Calibri"/>
              </a:rPr>
              <a:t/>
            </a:r>
            <a:br>
              <a:rPr lang="en-US" sz="1200" dirty="0" smtClean="0">
                <a:cs typeface="Calibri"/>
              </a:rPr>
            </a:br>
            <a:r>
              <a:rPr lang="en-US" sz="1200" dirty="0">
                <a:cs typeface="Calibri"/>
              </a:rPr>
              <a:t/>
            </a:r>
            <a:br>
              <a:rPr lang="en-US" sz="1200" dirty="0">
                <a:cs typeface="Calibri"/>
              </a:rPr>
            </a:br>
            <a:r>
              <a:rPr lang="en-US" sz="1200" dirty="0" smtClean="0">
                <a:cs typeface="Calibri"/>
              </a:rPr>
              <a:t/>
            </a:r>
            <a:br>
              <a:rPr lang="en-US" sz="1200" dirty="0" smtClean="0">
                <a:cs typeface="Calibri"/>
              </a:rPr>
            </a:br>
            <a:r>
              <a:rPr lang="en-US" sz="1200" dirty="0">
                <a:cs typeface="Calibri"/>
              </a:rPr>
              <a:t/>
            </a:r>
            <a:br>
              <a:rPr lang="en-US" sz="1200" dirty="0">
                <a:cs typeface="Calibri"/>
              </a:rPr>
            </a:br>
            <a:r>
              <a:rPr lang="en-US" sz="1200" dirty="0" smtClean="0">
                <a:cs typeface="Calibri"/>
              </a:rPr>
              <a:t/>
            </a:r>
            <a:br>
              <a:rPr lang="en-US" sz="1200" dirty="0" smtClean="0">
                <a:cs typeface="Calibri"/>
              </a:rPr>
            </a:br>
            <a:r>
              <a:rPr lang="en-US" sz="1200" dirty="0">
                <a:cs typeface="Calibri"/>
              </a:rPr>
              <a:t/>
            </a:r>
            <a:br>
              <a:rPr lang="en-US" sz="1200" dirty="0">
                <a:cs typeface="Calibri"/>
              </a:rPr>
            </a:br>
            <a:r>
              <a:rPr lang="en-US" sz="1200" dirty="0" smtClean="0">
                <a:cs typeface="Calibri"/>
              </a:rPr>
              <a:t/>
            </a:r>
            <a:br>
              <a:rPr lang="en-US" sz="1200" dirty="0" smtClean="0">
                <a:cs typeface="Calibri"/>
              </a:rPr>
            </a:br>
            <a:r>
              <a:rPr lang="en-US" sz="1200" dirty="0" smtClean="0">
                <a:cs typeface="Calibri"/>
              </a:rPr>
              <a:t/>
            </a:r>
            <a:br>
              <a:rPr lang="en-US" sz="1200" dirty="0" smtClean="0">
                <a:cs typeface="Calibri"/>
              </a:rPr>
            </a:br>
            <a:r>
              <a:rPr lang="en-US" sz="1200" dirty="0" smtClean="0">
                <a:cs typeface="Calibri"/>
              </a:rPr>
              <a:t/>
            </a:r>
            <a:br>
              <a:rPr lang="en-US" sz="1200" dirty="0" smtClean="0">
                <a:cs typeface="Calibri"/>
              </a:rPr>
            </a:br>
            <a:r>
              <a:rPr lang="en-US" sz="1400" dirty="0" smtClean="0">
                <a:latin typeface="Calibri"/>
                <a:cs typeface="Calibri"/>
              </a:rPr>
              <a:t/>
            </a:r>
            <a:br>
              <a:rPr lang="en-US" sz="1400" dirty="0" smtClean="0">
                <a:latin typeface="Calibri"/>
                <a:cs typeface="Calibri"/>
              </a:rPr>
            </a:br>
            <a:r>
              <a:rPr lang="en-US" sz="1400" dirty="0" smtClean="0">
                <a:latin typeface="Calibri"/>
                <a:cs typeface="Calibri"/>
              </a:rPr>
              <a:t/>
            </a:r>
            <a:br>
              <a:rPr lang="en-US" sz="1400" dirty="0" smtClean="0">
                <a:latin typeface="Calibri"/>
                <a:cs typeface="Calibri"/>
              </a:rPr>
            </a:br>
            <a:endParaRPr lang="en-GB" sz="1400" dirty="0" smtClean="0">
              <a:latin typeface="Calibri"/>
              <a:cs typeface="Calibri"/>
            </a:endParaRPr>
          </a:p>
        </p:txBody>
      </p:sp>
      <p:sp>
        <p:nvSpPr>
          <p:cNvPr id="7" name="Title 1"/>
          <p:cNvSpPr txBox="1">
            <a:spLocks/>
          </p:cNvSpPr>
          <p:nvPr/>
        </p:nvSpPr>
        <p:spPr>
          <a:xfrm>
            <a:off x="685800" y="2297665"/>
            <a:ext cx="7772400" cy="3901440"/>
          </a:xfrm>
          <a:prstGeom prst="rect">
            <a:avLst/>
          </a:prstGeom>
        </p:spPr>
        <p:txBody>
          <a:bodyPr vert="horz" lIns="91440" tIns="45720" rIns="91440" bIns="45720" numCol="1"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457200" indent="-457200" algn="l">
              <a:buFont typeface="Arial" panose="020B0604020202020204" pitchFamily="34" charset="0"/>
              <a:buChar char="•"/>
            </a:pPr>
            <a:r>
              <a:rPr lang="en-GB" sz="3200" dirty="0" smtClean="0">
                <a:latin typeface="Calibri"/>
                <a:cs typeface="Calibri"/>
              </a:rPr>
              <a:t>Part 1 – </a:t>
            </a:r>
            <a:r>
              <a:rPr lang="en-US" sz="3200" dirty="0">
                <a:cs typeface="Calibri"/>
              </a:rPr>
              <a:t>Applicant details and declaration including proof of Australian citizenship</a:t>
            </a:r>
            <a:endParaRPr lang="en-GB" sz="3200" dirty="0" smtClean="0">
              <a:latin typeface="Calibri"/>
              <a:cs typeface="Calibri"/>
            </a:endParaRPr>
          </a:p>
        </p:txBody>
      </p:sp>
    </p:spTree>
    <p:extLst>
      <p:ext uri="{BB962C8B-B14F-4D97-AF65-F5344CB8AC3E}">
        <p14:creationId xmlns:p14="http://schemas.microsoft.com/office/powerpoint/2010/main" val="22637764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556730"/>
            <a:ext cx="7086600" cy="814538"/>
          </a:xfrm>
        </p:spPr>
        <p:txBody>
          <a:bodyPr>
            <a:noAutofit/>
          </a:bodyPr>
          <a:lstStyle/>
          <a:p>
            <a:pPr algn="l"/>
            <a:r>
              <a:rPr lang="en-US" sz="4000" b="1" dirty="0" smtClean="0">
                <a:solidFill>
                  <a:schemeClr val="tx1">
                    <a:lumMod val="95000"/>
                    <a:lumOff val="5000"/>
                  </a:schemeClr>
                </a:solidFill>
                <a:latin typeface="Calibri"/>
                <a:cs typeface="Calibri"/>
              </a:rPr>
              <a:t>Selection Process: How do I apply?</a:t>
            </a:r>
          </a:p>
        </p:txBody>
      </p:sp>
      <p:pic>
        <p:nvPicPr>
          <p:cNvPr id="9" name="Picture 8" descr="Rhodes element 1.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810" y="627615"/>
            <a:ext cx="109168" cy="1079500"/>
          </a:xfrm>
          <a:prstGeom prst="rect">
            <a:avLst/>
          </a:prstGeom>
        </p:spPr>
      </p:pic>
      <p:sp>
        <p:nvSpPr>
          <p:cNvPr id="2" name="Title 1"/>
          <p:cNvSpPr>
            <a:spLocks noGrp="1"/>
          </p:cNvSpPr>
          <p:nvPr>
            <p:ph type="ctrTitle"/>
          </p:nvPr>
        </p:nvSpPr>
        <p:spPr>
          <a:xfrm>
            <a:off x="685800" y="1608394"/>
            <a:ext cx="7772400" cy="4528062"/>
          </a:xfrm>
          <a:prstGeom prst="rect">
            <a:avLst/>
          </a:prstGeom>
        </p:spPr>
        <p:txBody>
          <a:bodyPr numCol="2" anchor="t" anchorCtr="0">
            <a:noAutofit/>
          </a:bodyPr>
          <a:lstStyle/>
          <a:p>
            <a:pPr algn="l">
              <a:lnSpc>
                <a:spcPct val="130000"/>
              </a:lnSpc>
              <a:spcBef>
                <a:spcPts val="1200"/>
              </a:spcBef>
            </a:pPr>
            <a:r>
              <a:rPr lang="en-US" sz="1200" dirty="0" smtClean="0">
                <a:cs typeface="Calibri"/>
              </a:rPr>
              <a:t/>
            </a:r>
            <a:br>
              <a:rPr lang="en-US" sz="1200" dirty="0" smtClean="0">
                <a:cs typeface="Calibri"/>
              </a:rPr>
            </a:br>
            <a:r>
              <a:rPr lang="en-US" sz="1200" dirty="0">
                <a:cs typeface="Calibri"/>
              </a:rPr>
              <a:t/>
            </a:r>
            <a:br>
              <a:rPr lang="en-US" sz="1200" dirty="0">
                <a:cs typeface="Calibri"/>
              </a:rPr>
            </a:br>
            <a:r>
              <a:rPr lang="en-US" sz="1200" dirty="0" smtClean="0">
                <a:cs typeface="Calibri"/>
              </a:rPr>
              <a:t/>
            </a:r>
            <a:br>
              <a:rPr lang="en-US" sz="1200" dirty="0" smtClean="0">
                <a:cs typeface="Calibri"/>
              </a:rPr>
            </a:br>
            <a:r>
              <a:rPr lang="en-US" sz="1200" dirty="0">
                <a:cs typeface="Calibri"/>
              </a:rPr>
              <a:t/>
            </a:r>
            <a:br>
              <a:rPr lang="en-US" sz="1200" dirty="0">
                <a:cs typeface="Calibri"/>
              </a:rPr>
            </a:br>
            <a:r>
              <a:rPr lang="en-US" sz="1200" dirty="0" smtClean="0">
                <a:cs typeface="Calibri"/>
              </a:rPr>
              <a:t/>
            </a:r>
            <a:br>
              <a:rPr lang="en-US" sz="1200" dirty="0" smtClean="0">
                <a:cs typeface="Calibri"/>
              </a:rPr>
            </a:br>
            <a:r>
              <a:rPr lang="en-US" sz="1200" dirty="0">
                <a:cs typeface="Calibri"/>
              </a:rPr>
              <a:t/>
            </a:r>
            <a:br>
              <a:rPr lang="en-US" sz="1200" dirty="0">
                <a:cs typeface="Calibri"/>
              </a:rPr>
            </a:br>
            <a:r>
              <a:rPr lang="en-US" sz="1200" dirty="0" smtClean="0">
                <a:cs typeface="Calibri"/>
              </a:rPr>
              <a:t/>
            </a:r>
            <a:br>
              <a:rPr lang="en-US" sz="1200" dirty="0" smtClean="0">
                <a:cs typeface="Calibri"/>
              </a:rPr>
            </a:br>
            <a:r>
              <a:rPr lang="en-US" sz="1200" dirty="0" smtClean="0">
                <a:cs typeface="Calibri"/>
              </a:rPr>
              <a:t/>
            </a:r>
            <a:br>
              <a:rPr lang="en-US" sz="1200" dirty="0" smtClean="0">
                <a:cs typeface="Calibri"/>
              </a:rPr>
            </a:br>
            <a:r>
              <a:rPr lang="en-US" sz="1200" dirty="0" smtClean="0">
                <a:cs typeface="Calibri"/>
              </a:rPr>
              <a:t/>
            </a:r>
            <a:br>
              <a:rPr lang="en-US" sz="1200" dirty="0" smtClean="0">
                <a:cs typeface="Calibri"/>
              </a:rPr>
            </a:br>
            <a:r>
              <a:rPr lang="en-US" sz="1400" dirty="0" smtClean="0">
                <a:latin typeface="Calibri"/>
                <a:cs typeface="Calibri"/>
              </a:rPr>
              <a:t/>
            </a:r>
            <a:br>
              <a:rPr lang="en-US" sz="1400" dirty="0" smtClean="0">
                <a:latin typeface="Calibri"/>
                <a:cs typeface="Calibri"/>
              </a:rPr>
            </a:br>
            <a:r>
              <a:rPr lang="en-US" sz="1400" dirty="0" smtClean="0">
                <a:latin typeface="Calibri"/>
                <a:cs typeface="Calibri"/>
              </a:rPr>
              <a:t/>
            </a:r>
            <a:br>
              <a:rPr lang="en-US" sz="1400" dirty="0" smtClean="0">
                <a:latin typeface="Calibri"/>
                <a:cs typeface="Calibri"/>
              </a:rPr>
            </a:br>
            <a:endParaRPr lang="en-GB" sz="1400" dirty="0" smtClean="0">
              <a:latin typeface="Calibri"/>
              <a:cs typeface="Calibri"/>
            </a:endParaRPr>
          </a:p>
        </p:txBody>
      </p:sp>
      <p:sp>
        <p:nvSpPr>
          <p:cNvPr id="7" name="Title 1"/>
          <p:cNvSpPr txBox="1">
            <a:spLocks/>
          </p:cNvSpPr>
          <p:nvPr/>
        </p:nvSpPr>
        <p:spPr>
          <a:xfrm>
            <a:off x="685800" y="2018265"/>
            <a:ext cx="7772400" cy="3901440"/>
          </a:xfrm>
          <a:prstGeom prst="rect">
            <a:avLst/>
          </a:prstGeom>
        </p:spPr>
        <p:txBody>
          <a:bodyPr vert="horz" lIns="91440" tIns="45720" rIns="91440" bIns="45720" numCol="1"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457200" indent="-457200" algn="l">
              <a:buFont typeface="Arial" panose="020B0604020202020204" pitchFamily="34" charset="0"/>
              <a:buChar char="•"/>
            </a:pPr>
            <a:r>
              <a:rPr lang="en-GB" sz="3200" dirty="0" smtClean="0">
                <a:latin typeface="Calibri"/>
                <a:cs typeface="Calibri"/>
              </a:rPr>
              <a:t>Part 2 – “Case for consideration” including:</a:t>
            </a:r>
          </a:p>
          <a:p>
            <a:pPr marL="914400" lvl="1" indent="-457200">
              <a:buFont typeface="Arial" panose="020B0604020202020204" pitchFamily="34" charset="0"/>
              <a:buChar char="•"/>
            </a:pPr>
            <a:r>
              <a:rPr lang="en-GB" sz="3200" dirty="0" smtClean="0">
                <a:latin typeface="Calibri"/>
                <a:cs typeface="Calibri"/>
              </a:rPr>
              <a:t>Personal statement (1,000 words)</a:t>
            </a:r>
          </a:p>
          <a:p>
            <a:pPr marL="1371600" lvl="2" indent="-457200">
              <a:buFont typeface="Arial" panose="020B0604020202020204" pitchFamily="34" charset="0"/>
              <a:buChar char="•"/>
            </a:pPr>
            <a:r>
              <a:rPr lang="en-US" sz="2800" dirty="0" smtClean="0">
                <a:cs typeface="Calibri"/>
              </a:rPr>
              <a:t>Address </a:t>
            </a:r>
            <a:r>
              <a:rPr lang="en-US" sz="2800" dirty="0">
                <a:cs typeface="Calibri"/>
              </a:rPr>
              <a:t>selection criteria </a:t>
            </a:r>
            <a:endParaRPr lang="en-US" sz="2800" dirty="0" smtClean="0">
              <a:cs typeface="Calibri"/>
            </a:endParaRPr>
          </a:p>
          <a:p>
            <a:pPr marL="1371600" lvl="2" indent="-457200">
              <a:buFont typeface="Arial" panose="020B0604020202020204" pitchFamily="34" charset="0"/>
              <a:buChar char="•"/>
            </a:pPr>
            <a:r>
              <a:rPr lang="en-US" sz="2800" dirty="0" smtClean="0">
                <a:cs typeface="Calibri"/>
              </a:rPr>
              <a:t>Outline plans </a:t>
            </a:r>
            <a:r>
              <a:rPr lang="en-US" sz="2800" dirty="0">
                <a:cs typeface="Calibri"/>
              </a:rPr>
              <a:t>for </a:t>
            </a:r>
            <a:r>
              <a:rPr lang="en-US" sz="2800" dirty="0" err="1">
                <a:cs typeface="Calibri"/>
              </a:rPr>
              <a:t>realising</a:t>
            </a:r>
            <a:r>
              <a:rPr lang="en-US" sz="2800" dirty="0">
                <a:cs typeface="Calibri"/>
              </a:rPr>
              <a:t> the Rhodes </a:t>
            </a:r>
            <a:r>
              <a:rPr lang="en-US" sz="2800" dirty="0" smtClean="0">
                <a:cs typeface="Calibri"/>
              </a:rPr>
              <a:t>vision and contributing </a:t>
            </a:r>
            <a:r>
              <a:rPr lang="en-US" sz="2800" dirty="0">
                <a:cs typeface="Calibri"/>
              </a:rPr>
              <a:t>to the Rhodes </a:t>
            </a:r>
            <a:r>
              <a:rPr lang="en-US" sz="2800" dirty="0" smtClean="0">
                <a:cs typeface="Calibri"/>
              </a:rPr>
              <a:t>community </a:t>
            </a:r>
            <a:endParaRPr lang="en-GB" sz="2800" dirty="0" smtClean="0">
              <a:latin typeface="Calibri"/>
              <a:cs typeface="Calibri"/>
            </a:endParaRPr>
          </a:p>
          <a:p>
            <a:pPr marL="914400" lvl="1" indent="-457200">
              <a:buFont typeface="Arial" panose="020B0604020202020204" pitchFamily="34" charset="0"/>
              <a:buChar char="•"/>
            </a:pPr>
            <a:r>
              <a:rPr lang="en-US" sz="3200" dirty="0" smtClean="0">
                <a:latin typeface="Calibri"/>
                <a:cs typeface="Calibri"/>
              </a:rPr>
              <a:t>Proposed course at Oxford</a:t>
            </a:r>
          </a:p>
          <a:p>
            <a:pPr marL="1371600" lvl="2" indent="-457200">
              <a:buFont typeface="Arial" panose="020B0604020202020204" pitchFamily="34" charset="0"/>
              <a:buChar char="•"/>
            </a:pPr>
            <a:r>
              <a:rPr lang="en-US" sz="3200" dirty="0" smtClean="0">
                <a:latin typeface="Calibri"/>
                <a:cs typeface="Calibri"/>
              </a:rPr>
              <a:t>See information about courses: </a:t>
            </a:r>
            <a:r>
              <a:rPr lang="en-GB" sz="2400" dirty="0">
                <a:cs typeface="Calibri"/>
                <a:hlinkClick r:id="rId4"/>
              </a:rPr>
              <a:t>https://</a:t>
            </a:r>
            <a:r>
              <a:rPr lang="en-GB" sz="2400" dirty="0" smtClean="0">
                <a:cs typeface="Calibri"/>
                <a:hlinkClick r:id="rId4"/>
              </a:rPr>
              <a:t>www.rhodeshouse.ox.ac.uk/media/41994/conditions-of-tenure-october2017.pdf</a:t>
            </a:r>
            <a:r>
              <a:rPr lang="en-GB" sz="2400" dirty="0" smtClean="0">
                <a:cs typeface="Calibri"/>
              </a:rPr>
              <a:t> </a:t>
            </a:r>
            <a:r>
              <a:rPr lang="en-GB" sz="2800" dirty="0" smtClean="0">
                <a:cs typeface="Calibri"/>
              </a:rPr>
              <a:t>  </a:t>
            </a:r>
            <a:endParaRPr lang="en-GB" sz="3200" dirty="0" smtClean="0">
              <a:latin typeface="Calibri"/>
              <a:cs typeface="Calibri"/>
            </a:endParaRPr>
          </a:p>
        </p:txBody>
      </p:sp>
    </p:spTree>
    <p:extLst>
      <p:ext uri="{BB962C8B-B14F-4D97-AF65-F5344CB8AC3E}">
        <p14:creationId xmlns:p14="http://schemas.microsoft.com/office/powerpoint/2010/main" val="39553458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556730"/>
            <a:ext cx="7086600" cy="814538"/>
          </a:xfrm>
        </p:spPr>
        <p:txBody>
          <a:bodyPr>
            <a:noAutofit/>
          </a:bodyPr>
          <a:lstStyle/>
          <a:p>
            <a:pPr algn="l"/>
            <a:r>
              <a:rPr lang="en-US" sz="4000" b="1" dirty="0" smtClean="0">
                <a:solidFill>
                  <a:schemeClr val="tx1">
                    <a:lumMod val="95000"/>
                    <a:lumOff val="5000"/>
                  </a:schemeClr>
                </a:solidFill>
                <a:latin typeface="Calibri"/>
                <a:cs typeface="Calibri"/>
              </a:rPr>
              <a:t>Selection Process: How do I apply?</a:t>
            </a:r>
          </a:p>
        </p:txBody>
      </p:sp>
      <p:pic>
        <p:nvPicPr>
          <p:cNvPr id="9" name="Picture 8" descr="Rhodes element 1.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810" y="627615"/>
            <a:ext cx="109168" cy="1079500"/>
          </a:xfrm>
          <a:prstGeom prst="rect">
            <a:avLst/>
          </a:prstGeom>
        </p:spPr>
      </p:pic>
      <p:sp>
        <p:nvSpPr>
          <p:cNvPr id="2" name="Title 1"/>
          <p:cNvSpPr>
            <a:spLocks noGrp="1"/>
          </p:cNvSpPr>
          <p:nvPr>
            <p:ph type="ctrTitle"/>
          </p:nvPr>
        </p:nvSpPr>
        <p:spPr>
          <a:xfrm>
            <a:off x="685800" y="1608394"/>
            <a:ext cx="7772400" cy="4528062"/>
          </a:xfrm>
          <a:prstGeom prst="rect">
            <a:avLst/>
          </a:prstGeom>
        </p:spPr>
        <p:txBody>
          <a:bodyPr numCol="2" anchor="t" anchorCtr="0">
            <a:noAutofit/>
          </a:bodyPr>
          <a:lstStyle/>
          <a:p>
            <a:pPr algn="l">
              <a:lnSpc>
                <a:spcPct val="130000"/>
              </a:lnSpc>
              <a:spcBef>
                <a:spcPts val="1200"/>
              </a:spcBef>
            </a:pPr>
            <a:r>
              <a:rPr lang="en-US" sz="1200" dirty="0" smtClean="0">
                <a:cs typeface="Calibri"/>
              </a:rPr>
              <a:t/>
            </a:r>
            <a:br>
              <a:rPr lang="en-US" sz="1200" dirty="0" smtClean="0">
                <a:cs typeface="Calibri"/>
              </a:rPr>
            </a:br>
            <a:r>
              <a:rPr lang="en-US" sz="1200" dirty="0">
                <a:cs typeface="Calibri"/>
              </a:rPr>
              <a:t/>
            </a:r>
            <a:br>
              <a:rPr lang="en-US" sz="1200" dirty="0">
                <a:cs typeface="Calibri"/>
              </a:rPr>
            </a:br>
            <a:r>
              <a:rPr lang="en-US" sz="1200" dirty="0" smtClean="0">
                <a:cs typeface="Calibri"/>
              </a:rPr>
              <a:t/>
            </a:r>
            <a:br>
              <a:rPr lang="en-US" sz="1200" dirty="0" smtClean="0">
                <a:cs typeface="Calibri"/>
              </a:rPr>
            </a:br>
            <a:r>
              <a:rPr lang="en-US" sz="1200" dirty="0">
                <a:cs typeface="Calibri"/>
              </a:rPr>
              <a:t/>
            </a:r>
            <a:br>
              <a:rPr lang="en-US" sz="1200" dirty="0">
                <a:cs typeface="Calibri"/>
              </a:rPr>
            </a:br>
            <a:r>
              <a:rPr lang="en-US" sz="1200" dirty="0" smtClean="0">
                <a:cs typeface="Calibri"/>
              </a:rPr>
              <a:t/>
            </a:r>
            <a:br>
              <a:rPr lang="en-US" sz="1200" dirty="0" smtClean="0">
                <a:cs typeface="Calibri"/>
              </a:rPr>
            </a:br>
            <a:r>
              <a:rPr lang="en-US" sz="1200" dirty="0">
                <a:cs typeface="Calibri"/>
              </a:rPr>
              <a:t/>
            </a:r>
            <a:br>
              <a:rPr lang="en-US" sz="1200" dirty="0">
                <a:cs typeface="Calibri"/>
              </a:rPr>
            </a:br>
            <a:r>
              <a:rPr lang="en-US" sz="1200" dirty="0" smtClean="0">
                <a:cs typeface="Calibri"/>
              </a:rPr>
              <a:t/>
            </a:r>
            <a:br>
              <a:rPr lang="en-US" sz="1200" dirty="0" smtClean="0">
                <a:cs typeface="Calibri"/>
              </a:rPr>
            </a:br>
            <a:r>
              <a:rPr lang="en-US" sz="1200" dirty="0" smtClean="0">
                <a:cs typeface="Calibri"/>
              </a:rPr>
              <a:t/>
            </a:r>
            <a:br>
              <a:rPr lang="en-US" sz="1200" dirty="0" smtClean="0">
                <a:cs typeface="Calibri"/>
              </a:rPr>
            </a:br>
            <a:r>
              <a:rPr lang="en-US" sz="1200" dirty="0" smtClean="0">
                <a:cs typeface="Calibri"/>
              </a:rPr>
              <a:t/>
            </a:r>
            <a:br>
              <a:rPr lang="en-US" sz="1200" dirty="0" smtClean="0">
                <a:cs typeface="Calibri"/>
              </a:rPr>
            </a:br>
            <a:r>
              <a:rPr lang="en-US" sz="1400" dirty="0" smtClean="0">
                <a:latin typeface="Calibri"/>
                <a:cs typeface="Calibri"/>
              </a:rPr>
              <a:t/>
            </a:r>
            <a:br>
              <a:rPr lang="en-US" sz="1400" dirty="0" smtClean="0">
                <a:latin typeface="Calibri"/>
                <a:cs typeface="Calibri"/>
              </a:rPr>
            </a:br>
            <a:r>
              <a:rPr lang="en-US" sz="1400" dirty="0" smtClean="0">
                <a:latin typeface="Calibri"/>
                <a:cs typeface="Calibri"/>
              </a:rPr>
              <a:t/>
            </a:r>
            <a:br>
              <a:rPr lang="en-US" sz="1400" dirty="0" smtClean="0">
                <a:latin typeface="Calibri"/>
                <a:cs typeface="Calibri"/>
              </a:rPr>
            </a:br>
            <a:endParaRPr lang="en-GB" sz="1400" dirty="0" smtClean="0">
              <a:latin typeface="Calibri"/>
              <a:cs typeface="Calibri"/>
            </a:endParaRPr>
          </a:p>
        </p:txBody>
      </p:sp>
      <p:sp>
        <p:nvSpPr>
          <p:cNvPr id="7" name="Title 1"/>
          <p:cNvSpPr txBox="1">
            <a:spLocks/>
          </p:cNvSpPr>
          <p:nvPr/>
        </p:nvSpPr>
        <p:spPr>
          <a:xfrm>
            <a:off x="685800" y="2297665"/>
            <a:ext cx="7772400" cy="3901440"/>
          </a:xfrm>
          <a:prstGeom prst="rect">
            <a:avLst/>
          </a:prstGeom>
        </p:spPr>
        <p:txBody>
          <a:bodyPr vert="horz" lIns="91440" tIns="45720" rIns="91440" bIns="45720" numCol="1"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457200" indent="-457200" algn="l">
              <a:buFont typeface="Arial" panose="020B0604020202020204" pitchFamily="34" charset="0"/>
              <a:buChar char="•"/>
            </a:pPr>
            <a:r>
              <a:rPr lang="en-GB" sz="3200" dirty="0" smtClean="0">
                <a:latin typeface="Calibri"/>
                <a:cs typeface="Calibri"/>
              </a:rPr>
              <a:t>Key issues for Personal Statement</a:t>
            </a:r>
          </a:p>
          <a:p>
            <a:pPr marL="1371600" lvl="2" indent="-457200">
              <a:buFont typeface="Arial" panose="020B0604020202020204" pitchFamily="34" charset="0"/>
              <a:buChar char="•"/>
            </a:pPr>
            <a:r>
              <a:rPr lang="en-US" sz="2400" dirty="0">
                <a:cs typeface="Calibri"/>
                <a:hlinkClick r:id="rId4"/>
              </a:rPr>
              <a:t>https://storify.com/rhodesaustralia/rhodes-australia</a:t>
            </a:r>
            <a:r>
              <a:rPr lang="en-US" sz="2400" dirty="0">
                <a:cs typeface="Calibri"/>
              </a:rPr>
              <a:t> - how to write a personal statement</a:t>
            </a:r>
          </a:p>
          <a:p>
            <a:pPr marL="1371600" lvl="2" indent="-457200">
              <a:buFont typeface="Arial" panose="020B0604020202020204" pitchFamily="34" charset="0"/>
              <a:buChar char="•"/>
            </a:pPr>
            <a:r>
              <a:rPr lang="en-AU" sz="2400" u="sng" dirty="0" smtClean="0">
                <a:hlinkClick r:id="rId5"/>
              </a:rPr>
              <a:t>www.rhodeshouse.ox.ac.uk/scholarship/how-to-apply-for-a-rhodes-scholarship/</a:t>
            </a:r>
            <a:r>
              <a:rPr lang="en-AU" sz="2400" dirty="0" smtClean="0"/>
              <a:t> </a:t>
            </a:r>
            <a:r>
              <a:rPr lang="en-US" sz="2400" dirty="0"/>
              <a:t>- video with advice from previous Scholars</a:t>
            </a:r>
            <a:endParaRPr lang="en-GB" sz="3200" dirty="0">
              <a:cs typeface="Calibri"/>
            </a:endParaRPr>
          </a:p>
          <a:p>
            <a:pPr marL="1371600" lvl="2" indent="-457200">
              <a:buFont typeface="Arial" panose="020B0604020202020204" pitchFamily="34" charset="0"/>
              <a:buChar char="•"/>
            </a:pPr>
            <a:r>
              <a:rPr lang="en-US" sz="2400" dirty="0" smtClean="0">
                <a:cs typeface="Calibri"/>
              </a:rPr>
              <a:t>“I </a:t>
            </a:r>
            <a:r>
              <a:rPr lang="en-US" sz="2400" dirty="0">
                <a:cs typeface="Calibri"/>
              </a:rPr>
              <a:t>attest that this personal statement is my own work. Neither it nor any earlier draft has been edited by anyone other than me, nor has anyone else reviewed it to provide me with suggestions to improve it. I understand that any such editing or review would disqualify my </a:t>
            </a:r>
            <a:r>
              <a:rPr lang="en-US" sz="2400" dirty="0" smtClean="0">
                <a:cs typeface="Calibri"/>
              </a:rPr>
              <a:t>application.”</a:t>
            </a:r>
          </a:p>
          <a:p>
            <a:pPr marL="914400" lvl="1" indent="-457200">
              <a:buFont typeface="Arial" panose="020B0604020202020204" pitchFamily="34" charset="0"/>
              <a:buChar char="•"/>
            </a:pPr>
            <a:endParaRPr lang="en-GB" sz="3200" dirty="0" smtClean="0">
              <a:latin typeface="Calibri"/>
              <a:cs typeface="Calibri"/>
            </a:endParaRPr>
          </a:p>
        </p:txBody>
      </p:sp>
    </p:spTree>
    <p:extLst>
      <p:ext uri="{BB962C8B-B14F-4D97-AF65-F5344CB8AC3E}">
        <p14:creationId xmlns:p14="http://schemas.microsoft.com/office/powerpoint/2010/main" val="20852671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556730"/>
            <a:ext cx="7086600" cy="814538"/>
          </a:xfrm>
        </p:spPr>
        <p:txBody>
          <a:bodyPr>
            <a:noAutofit/>
          </a:bodyPr>
          <a:lstStyle/>
          <a:p>
            <a:pPr algn="l"/>
            <a:r>
              <a:rPr lang="en-US" sz="4000" b="1" dirty="0" smtClean="0">
                <a:solidFill>
                  <a:schemeClr val="tx1">
                    <a:lumMod val="95000"/>
                    <a:lumOff val="5000"/>
                  </a:schemeClr>
                </a:solidFill>
                <a:latin typeface="Calibri"/>
                <a:cs typeface="Calibri"/>
              </a:rPr>
              <a:t>Selection Process: How do I apply?</a:t>
            </a:r>
          </a:p>
        </p:txBody>
      </p:sp>
      <p:pic>
        <p:nvPicPr>
          <p:cNvPr id="9" name="Picture 8" descr="Rhodes element 1.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810" y="627615"/>
            <a:ext cx="109168" cy="1079500"/>
          </a:xfrm>
          <a:prstGeom prst="rect">
            <a:avLst/>
          </a:prstGeom>
        </p:spPr>
      </p:pic>
      <p:sp>
        <p:nvSpPr>
          <p:cNvPr id="2" name="Title 1"/>
          <p:cNvSpPr>
            <a:spLocks noGrp="1"/>
          </p:cNvSpPr>
          <p:nvPr>
            <p:ph type="ctrTitle"/>
          </p:nvPr>
        </p:nvSpPr>
        <p:spPr>
          <a:xfrm>
            <a:off x="685800" y="1608394"/>
            <a:ext cx="7772400" cy="4528062"/>
          </a:xfrm>
          <a:prstGeom prst="rect">
            <a:avLst/>
          </a:prstGeom>
        </p:spPr>
        <p:txBody>
          <a:bodyPr numCol="2" anchor="t" anchorCtr="0">
            <a:noAutofit/>
          </a:bodyPr>
          <a:lstStyle/>
          <a:p>
            <a:pPr algn="l">
              <a:lnSpc>
                <a:spcPct val="130000"/>
              </a:lnSpc>
              <a:spcBef>
                <a:spcPts val="1200"/>
              </a:spcBef>
            </a:pPr>
            <a:r>
              <a:rPr lang="en-US" sz="1200" dirty="0" smtClean="0">
                <a:cs typeface="Calibri"/>
              </a:rPr>
              <a:t/>
            </a:r>
            <a:br>
              <a:rPr lang="en-US" sz="1200" dirty="0" smtClean="0">
                <a:cs typeface="Calibri"/>
              </a:rPr>
            </a:br>
            <a:r>
              <a:rPr lang="en-US" sz="1200" dirty="0">
                <a:cs typeface="Calibri"/>
              </a:rPr>
              <a:t/>
            </a:r>
            <a:br>
              <a:rPr lang="en-US" sz="1200" dirty="0">
                <a:cs typeface="Calibri"/>
              </a:rPr>
            </a:br>
            <a:r>
              <a:rPr lang="en-US" sz="1200" dirty="0" smtClean="0">
                <a:cs typeface="Calibri"/>
              </a:rPr>
              <a:t/>
            </a:r>
            <a:br>
              <a:rPr lang="en-US" sz="1200" dirty="0" smtClean="0">
                <a:cs typeface="Calibri"/>
              </a:rPr>
            </a:br>
            <a:r>
              <a:rPr lang="en-US" sz="1200" dirty="0">
                <a:cs typeface="Calibri"/>
              </a:rPr>
              <a:t/>
            </a:r>
            <a:br>
              <a:rPr lang="en-US" sz="1200" dirty="0">
                <a:cs typeface="Calibri"/>
              </a:rPr>
            </a:br>
            <a:r>
              <a:rPr lang="en-US" sz="1200" dirty="0" smtClean="0">
                <a:cs typeface="Calibri"/>
              </a:rPr>
              <a:t/>
            </a:r>
            <a:br>
              <a:rPr lang="en-US" sz="1200" dirty="0" smtClean="0">
                <a:cs typeface="Calibri"/>
              </a:rPr>
            </a:br>
            <a:r>
              <a:rPr lang="en-US" sz="1200" dirty="0">
                <a:cs typeface="Calibri"/>
              </a:rPr>
              <a:t/>
            </a:r>
            <a:br>
              <a:rPr lang="en-US" sz="1200" dirty="0">
                <a:cs typeface="Calibri"/>
              </a:rPr>
            </a:br>
            <a:r>
              <a:rPr lang="en-US" sz="1200" dirty="0" smtClean="0">
                <a:cs typeface="Calibri"/>
              </a:rPr>
              <a:t/>
            </a:r>
            <a:br>
              <a:rPr lang="en-US" sz="1200" dirty="0" smtClean="0">
                <a:cs typeface="Calibri"/>
              </a:rPr>
            </a:br>
            <a:r>
              <a:rPr lang="en-US" sz="1200" dirty="0" smtClean="0">
                <a:cs typeface="Calibri"/>
              </a:rPr>
              <a:t/>
            </a:r>
            <a:br>
              <a:rPr lang="en-US" sz="1200" dirty="0" smtClean="0">
                <a:cs typeface="Calibri"/>
              </a:rPr>
            </a:br>
            <a:r>
              <a:rPr lang="en-US" sz="1200" dirty="0" smtClean="0">
                <a:cs typeface="Calibri"/>
              </a:rPr>
              <a:t/>
            </a:r>
            <a:br>
              <a:rPr lang="en-US" sz="1200" dirty="0" smtClean="0">
                <a:cs typeface="Calibri"/>
              </a:rPr>
            </a:br>
            <a:r>
              <a:rPr lang="en-US" sz="1400" dirty="0" smtClean="0">
                <a:latin typeface="Calibri"/>
                <a:cs typeface="Calibri"/>
              </a:rPr>
              <a:t/>
            </a:r>
            <a:br>
              <a:rPr lang="en-US" sz="1400" dirty="0" smtClean="0">
                <a:latin typeface="Calibri"/>
                <a:cs typeface="Calibri"/>
              </a:rPr>
            </a:br>
            <a:r>
              <a:rPr lang="en-US" sz="1400" dirty="0" smtClean="0">
                <a:latin typeface="Calibri"/>
                <a:cs typeface="Calibri"/>
              </a:rPr>
              <a:t/>
            </a:r>
            <a:br>
              <a:rPr lang="en-US" sz="1400" dirty="0" smtClean="0">
                <a:latin typeface="Calibri"/>
                <a:cs typeface="Calibri"/>
              </a:rPr>
            </a:br>
            <a:endParaRPr lang="en-GB" sz="1400" dirty="0" smtClean="0">
              <a:latin typeface="Calibri"/>
              <a:cs typeface="Calibri"/>
            </a:endParaRPr>
          </a:p>
        </p:txBody>
      </p:sp>
      <p:sp>
        <p:nvSpPr>
          <p:cNvPr id="7" name="Title 1"/>
          <p:cNvSpPr txBox="1">
            <a:spLocks/>
          </p:cNvSpPr>
          <p:nvPr/>
        </p:nvSpPr>
        <p:spPr>
          <a:xfrm>
            <a:off x="685800" y="2297665"/>
            <a:ext cx="7772400" cy="3901440"/>
          </a:xfrm>
          <a:prstGeom prst="rect">
            <a:avLst/>
          </a:prstGeom>
        </p:spPr>
        <p:txBody>
          <a:bodyPr vert="horz" lIns="91440" tIns="45720" rIns="91440" bIns="45720" numCol="1"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457200" indent="-457200" algn="l">
              <a:buFont typeface="Arial" panose="020B0604020202020204" pitchFamily="34" charset="0"/>
              <a:buChar char="•"/>
            </a:pPr>
            <a:r>
              <a:rPr lang="en-GB" sz="3200" dirty="0" smtClean="0">
                <a:latin typeface="Calibri"/>
                <a:cs typeface="Calibri"/>
              </a:rPr>
              <a:t>Part 3 – </a:t>
            </a:r>
            <a:r>
              <a:rPr lang="en-US" sz="3200" dirty="0">
                <a:cs typeface="Calibri"/>
              </a:rPr>
              <a:t>A curriculum vitae of no more than </a:t>
            </a:r>
            <a:r>
              <a:rPr lang="en-US" sz="3200" dirty="0" smtClean="0">
                <a:cs typeface="Calibri"/>
              </a:rPr>
              <a:t>three </a:t>
            </a:r>
            <a:r>
              <a:rPr lang="en-US" sz="3200" dirty="0">
                <a:cs typeface="Calibri"/>
              </a:rPr>
              <a:t>A4 pages in length (12pt) </a:t>
            </a:r>
            <a:endParaRPr lang="en-US" sz="3200" dirty="0" smtClean="0">
              <a:cs typeface="Calibri"/>
            </a:endParaRPr>
          </a:p>
          <a:p>
            <a:pPr marL="914400" lvl="1" indent="-457200">
              <a:buFont typeface="Arial" panose="020B0604020202020204" pitchFamily="34" charset="0"/>
              <a:buChar char="•"/>
            </a:pPr>
            <a:r>
              <a:rPr lang="en-GB" sz="3200" dirty="0" smtClean="0">
                <a:latin typeface="Calibri"/>
                <a:cs typeface="Calibri"/>
              </a:rPr>
              <a:t>Helps demonstrate selection criteria</a:t>
            </a:r>
          </a:p>
          <a:p>
            <a:pPr marL="914400" lvl="1" indent="-457200">
              <a:buFont typeface="Arial" panose="020B0604020202020204" pitchFamily="34" charset="0"/>
              <a:buChar char="•"/>
            </a:pPr>
            <a:endParaRPr lang="en-GB" sz="3200" dirty="0">
              <a:latin typeface="Calibri"/>
              <a:cs typeface="Calibri"/>
            </a:endParaRPr>
          </a:p>
          <a:p>
            <a:pPr marL="457200" indent="-457200" algn="l">
              <a:buFont typeface="Arial" panose="020B0604020202020204" pitchFamily="34" charset="0"/>
              <a:buChar char="•"/>
            </a:pPr>
            <a:r>
              <a:rPr lang="en-GB" sz="3200" dirty="0" smtClean="0">
                <a:latin typeface="Calibri"/>
                <a:cs typeface="Calibri"/>
              </a:rPr>
              <a:t>DPhil applicants must also submit:</a:t>
            </a:r>
          </a:p>
          <a:p>
            <a:pPr marL="914400" lvl="1" indent="-457200">
              <a:buFont typeface="Arial" panose="020B0604020202020204" pitchFamily="34" charset="0"/>
              <a:buChar char="•"/>
            </a:pPr>
            <a:r>
              <a:rPr lang="en-GB" sz="3200" dirty="0" smtClean="0">
                <a:latin typeface="+mj-lt"/>
                <a:ea typeface="+mj-ea"/>
                <a:cs typeface="Calibri"/>
              </a:rPr>
              <a:t>2 page research proposal</a:t>
            </a:r>
          </a:p>
          <a:p>
            <a:pPr marL="914400" lvl="1" indent="-457200">
              <a:buFont typeface="Arial" panose="020B0604020202020204" pitchFamily="34" charset="0"/>
              <a:buChar char="•"/>
            </a:pPr>
            <a:r>
              <a:rPr lang="en-GB" sz="3200" dirty="0" smtClean="0">
                <a:latin typeface="+mj-lt"/>
                <a:ea typeface="+mj-ea"/>
                <a:cs typeface="Calibri"/>
              </a:rPr>
              <a:t>Email confirmation from Oxford that the proposed research can be supervised</a:t>
            </a:r>
            <a:endParaRPr lang="en-GB" sz="3200" dirty="0" smtClean="0">
              <a:latin typeface="Calibri"/>
              <a:cs typeface="Calibri"/>
            </a:endParaRPr>
          </a:p>
        </p:txBody>
      </p:sp>
    </p:spTree>
    <p:extLst>
      <p:ext uri="{BB962C8B-B14F-4D97-AF65-F5344CB8AC3E}">
        <p14:creationId xmlns:p14="http://schemas.microsoft.com/office/powerpoint/2010/main" val="39553458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556730"/>
            <a:ext cx="7086600" cy="814538"/>
          </a:xfrm>
        </p:spPr>
        <p:txBody>
          <a:bodyPr>
            <a:noAutofit/>
          </a:bodyPr>
          <a:lstStyle/>
          <a:p>
            <a:pPr algn="l"/>
            <a:r>
              <a:rPr lang="en-US" sz="4000" b="1" dirty="0" smtClean="0">
                <a:solidFill>
                  <a:schemeClr val="tx1">
                    <a:lumMod val="95000"/>
                    <a:lumOff val="5000"/>
                  </a:schemeClr>
                </a:solidFill>
                <a:latin typeface="Calibri"/>
                <a:cs typeface="Calibri"/>
              </a:rPr>
              <a:t>Selection Process: How do I apply?</a:t>
            </a:r>
          </a:p>
        </p:txBody>
      </p:sp>
      <p:pic>
        <p:nvPicPr>
          <p:cNvPr id="9" name="Picture 8" descr="Rhodes element 1.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810" y="627615"/>
            <a:ext cx="109168" cy="1079500"/>
          </a:xfrm>
          <a:prstGeom prst="rect">
            <a:avLst/>
          </a:prstGeom>
        </p:spPr>
      </p:pic>
      <p:sp>
        <p:nvSpPr>
          <p:cNvPr id="2" name="Title 1"/>
          <p:cNvSpPr>
            <a:spLocks noGrp="1"/>
          </p:cNvSpPr>
          <p:nvPr>
            <p:ph type="ctrTitle"/>
          </p:nvPr>
        </p:nvSpPr>
        <p:spPr>
          <a:xfrm>
            <a:off x="685800" y="1608394"/>
            <a:ext cx="7772400" cy="4528062"/>
          </a:xfrm>
          <a:prstGeom prst="rect">
            <a:avLst/>
          </a:prstGeom>
        </p:spPr>
        <p:txBody>
          <a:bodyPr numCol="2" anchor="t" anchorCtr="0">
            <a:noAutofit/>
          </a:bodyPr>
          <a:lstStyle/>
          <a:p>
            <a:pPr algn="l">
              <a:lnSpc>
                <a:spcPct val="130000"/>
              </a:lnSpc>
              <a:spcBef>
                <a:spcPts val="1200"/>
              </a:spcBef>
            </a:pPr>
            <a:r>
              <a:rPr lang="en-US" sz="1200" dirty="0" smtClean="0">
                <a:cs typeface="Calibri"/>
              </a:rPr>
              <a:t/>
            </a:r>
            <a:br>
              <a:rPr lang="en-US" sz="1200" dirty="0" smtClean="0">
                <a:cs typeface="Calibri"/>
              </a:rPr>
            </a:br>
            <a:r>
              <a:rPr lang="en-US" sz="1200" dirty="0">
                <a:cs typeface="Calibri"/>
              </a:rPr>
              <a:t/>
            </a:r>
            <a:br>
              <a:rPr lang="en-US" sz="1200" dirty="0">
                <a:cs typeface="Calibri"/>
              </a:rPr>
            </a:br>
            <a:r>
              <a:rPr lang="en-US" sz="1200" dirty="0" smtClean="0">
                <a:cs typeface="Calibri"/>
              </a:rPr>
              <a:t/>
            </a:r>
            <a:br>
              <a:rPr lang="en-US" sz="1200" dirty="0" smtClean="0">
                <a:cs typeface="Calibri"/>
              </a:rPr>
            </a:br>
            <a:r>
              <a:rPr lang="en-US" sz="1200" dirty="0">
                <a:cs typeface="Calibri"/>
              </a:rPr>
              <a:t/>
            </a:r>
            <a:br>
              <a:rPr lang="en-US" sz="1200" dirty="0">
                <a:cs typeface="Calibri"/>
              </a:rPr>
            </a:br>
            <a:r>
              <a:rPr lang="en-US" sz="1200" dirty="0" smtClean="0">
                <a:cs typeface="Calibri"/>
              </a:rPr>
              <a:t/>
            </a:r>
            <a:br>
              <a:rPr lang="en-US" sz="1200" dirty="0" smtClean="0">
                <a:cs typeface="Calibri"/>
              </a:rPr>
            </a:br>
            <a:r>
              <a:rPr lang="en-US" sz="1200" dirty="0">
                <a:cs typeface="Calibri"/>
              </a:rPr>
              <a:t/>
            </a:r>
            <a:br>
              <a:rPr lang="en-US" sz="1200" dirty="0">
                <a:cs typeface="Calibri"/>
              </a:rPr>
            </a:br>
            <a:r>
              <a:rPr lang="en-US" sz="1200" dirty="0" smtClean="0">
                <a:cs typeface="Calibri"/>
              </a:rPr>
              <a:t/>
            </a:r>
            <a:br>
              <a:rPr lang="en-US" sz="1200" dirty="0" smtClean="0">
                <a:cs typeface="Calibri"/>
              </a:rPr>
            </a:br>
            <a:r>
              <a:rPr lang="en-US" sz="1200" dirty="0" smtClean="0">
                <a:cs typeface="Calibri"/>
              </a:rPr>
              <a:t/>
            </a:r>
            <a:br>
              <a:rPr lang="en-US" sz="1200" dirty="0" smtClean="0">
                <a:cs typeface="Calibri"/>
              </a:rPr>
            </a:br>
            <a:r>
              <a:rPr lang="en-US" sz="1200" dirty="0" smtClean="0">
                <a:cs typeface="Calibri"/>
              </a:rPr>
              <a:t/>
            </a:r>
            <a:br>
              <a:rPr lang="en-US" sz="1200" dirty="0" smtClean="0">
                <a:cs typeface="Calibri"/>
              </a:rPr>
            </a:br>
            <a:r>
              <a:rPr lang="en-US" sz="1400" dirty="0" smtClean="0">
                <a:latin typeface="Calibri"/>
                <a:cs typeface="Calibri"/>
              </a:rPr>
              <a:t/>
            </a:r>
            <a:br>
              <a:rPr lang="en-US" sz="1400" dirty="0" smtClean="0">
                <a:latin typeface="Calibri"/>
                <a:cs typeface="Calibri"/>
              </a:rPr>
            </a:br>
            <a:r>
              <a:rPr lang="en-US" sz="1400" dirty="0" smtClean="0">
                <a:latin typeface="Calibri"/>
                <a:cs typeface="Calibri"/>
              </a:rPr>
              <a:t/>
            </a:r>
            <a:br>
              <a:rPr lang="en-US" sz="1400" dirty="0" smtClean="0">
                <a:latin typeface="Calibri"/>
                <a:cs typeface="Calibri"/>
              </a:rPr>
            </a:br>
            <a:endParaRPr lang="en-GB" sz="1400" dirty="0" smtClean="0">
              <a:latin typeface="Calibri"/>
              <a:cs typeface="Calibri"/>
            </a:endParaRPr>
          </a:p>
        </p:txBody>
      </p:sp>
      <p:sp>
        <p:nvSpPr>
          <p:cNvPr id="7" name="Title 1"/>
          <p:cNvSpPr txBox="1">
            <a:spLocks/>
          </p:cNvSpPr>
          <p:nvPr/>
        </p:nvSpPr>
        <p:spPr>
          <a:xfrm>
            <a:off x="685800" y="2297665"/>
            <a:ext cx="7772400" cy="3901440"/>
          </a:xfrm>
          <a:prstGeom prst="rect">
            <a:avLst/>
          </a:prstGeom>
        </p:spPr>
        <p:txBody>
          <a:bodyPr vert="horz" lIns="91440" tIns="45720" rIns="91440" bIns="45720" numCol="1"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457200" indent="-457200" algn="l">
              <a:buFont typeface="Arial" panose="020B0604020202020204" pitchFamily="34" charset="0"/>
              <a:buChar char="•"/>
            </a:pPr>
            <a:r>
              <a:rPr lang="en-GB" sz="3200" dirty="0" smtClean="0">
                <a:latin typeface="Calibri"/>
                <a:cs typeface="Calibri"/>
              </a:rPr>
              <a:t>Part 4 – </a:t>
            </a:r>
            <a:r>
              <a:rPr lang="en-US" sz="3200" dirty="0">
                <a:cs typeface="Calibri"/>
              </a:rPr>
              <a:t>Details of six </a:t>
            </a:r>
            <a:r>
              <a:rPr lang="en-US" sz="3200" dirty="0" smtClean="0">
                <a:cs typeface="Calibri"/>
              </a:rPr>
              <a:t>referees</a:t>
            </a:r>
          </a:p>
          <a:p>
            <a:pPr marL="914400" lvl="1" indent="-457200">
              <a:buFont typeface="Arial" panose="020B0604020202020204" pitchFamily="34" charset="0"/>
              <a:buChar char="•"/>
            </a:pPr>
            <a:r>
              <a:rPr lang="en-US" sz="3200" dirty="0" smtClean="0">
                <a:cs typeface="Calibri"/>
              </a:rPr>
              <a:t>3 academics – rate academic performance</a:t>
            </a:r>
          </a:p>
          <a:p>
            <a:pPr marL="914400" lvl="1" indent="-457200">
              <a:buFont typeface="Arial" panose="020B0604020202020204" pitchFamily="34" charset="0"/>
              <a:buChar char="•"/>
            </a:pPr>
            <a:r>
              <a:rPr lang="en-US" sz="3200" dirty="0" smtClean="0">
                <a:cs typeface="Calibri"/>
              </a:rPr>
              <a:t>3 other referees – address other criteria</a:t>
            </a:r>
          </a:p>
          <a:p>
            <a:pPr marL="914400" lvl="1" indent="-457200">
              <a:buFont typeface="Arial" panose="020B0604020202020204" pitchFamily="34" charset="0"/>
              <a:buChar char="•"/>
            </a:pPr>
            <a:r>
              <a:rPr lang="en-US" sz="3200" dirty="0" smtClean="0">
                <a:cs typeface="Calibri"/>
              </a:rPr>
              <a:t>Guidance for referees</a:t>
            </a:r>
          </a:p>
          <a:p>
            <a:pPr marL="1371600" lvl="2" indent="-457200">
              <a:buFont typeface="Arial" panose="020B0604020202020204" pitchFamily="34" charset="0"/>
              <a:buChar char="•"/>
            </a:pPr>
            <a:r>
              <a:rPr lang="en-US" sz="3200" dirty="0">
                <a:cs typeface="Calibri"/>
                <a:hlinkClick r:id="rId4"/>
              </a:rPr>
              <a:t>https://</a:t>
            </a:r>
            <a:r>
              <a:rPr lang="en-US" sz="3200" dirty="0" smtClean="0">
                <a:cs typeface="Calibri"/>
                <a:hlinkClick r:id="rId4"/>
              </a:rPr>
              <a:t>www.rhodeshouse.ox.ac.uk/media/41997/australiarefereeguidance.pdf</a:t>
            </a:r>
            <a:r>
              <a:rPr lang="en-US" sz="3200" dirty="0" smtClean="0">
                <a:cs typeface="Calibri"/>
              </a:rPr>
              <a:t> </a:t>
            </a:r>
            <a:endParaRPr lang="en-US" sz="5800" dirty="0">
              <a:cs typeface="Calibri"/>
            </a:endParaRPr>
          </a:p>
          <a:p>
            <a:pPr lvl="1"/>
            <a:endParaRPr lang="en-GB" sz="3200" dirty="0" smtClean="0">
              <a:latin typeface="Calibri"/>
              <a:cs typeface="Calibri"/>
            </a:endParaRPr>
          </a:p>
        </p:txBody>
      </p:sp>
    </p:spTree>
    <p:extLst>
      <p:ext uri="{BB962C8B-B14F-4D97-AF65-F5344CB8AC3E}">
        <p14:creationId xmlns:p14="http://schemas.microsoft.com/office/powerpoint/2010/main" val="39553458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8128" y="-89936"/>
            <a:ext cx="7848600" cy="1366285"/>
          </a:xfrm>
          <a:prstGeom prst="rect">
            <a:avLst/>
          </a:prstGeom>
        </p:spPr>
        <p:txBody>
          <a:bodyPr numCol="2" anchor="t" anchorCtr="0">
            <a:noAutofit/>
          </a:bodyPr>
          <a:lstStyle/>
          <a:p>
            <a:pPr algn="l">
              <a:lnSpc>
                <a:spcPct val="130000"/>
              </a:lnSpc>
              <a:spcBef>
                <a:spcPts val="1200"/>
              </a:spcBef>
            </a:pPr>
            <a:r>
              <a:rPr lang="en-US" sz="1200" dirty="0" smtClean="0">
                <a:cs typeface="Calibri"/>
              </a:rPr>
              <a:t/>
            </a:r>
            <a:br>
              <a:rPr lang="en-US" sz="1200" dirty="0" smtClean="0">
                <a:cs typeface="Calibri"/>
              </a:rPr>
            </a:br>
            <a:r>
              <a:rPr lang="en-US" sz="1200" dirty="0">
                <a:cs typeface="Calibri"/>
              </a:rPr>
              <a:t/>
            </a:r>
            <a:br>
              <a:rPr lang="en-US" sz="1200" dirty="0">
                <a:cs typeface="Calibri"/>
              </a:rPr>
            </a:br>
            <a:r>
              <a:rPr lang="en-US" sz="4000" b="1" dirty="0" smtClean="0">
                <a:solidFill>
                  <a:schemeClr val="tx1">
                    <a:lumMod val="95000"/>
                    <a:lumOff val="5000"/>
                  </a:schemeClr>
                </a:solidFill>
                <a:cs typeface="Calibri"/>
              </a:rPr>
              <a:t>Overview</a:t>
            </a:r>
            <a:r>
              <a:rPr lang="en-US" sz="1400" dirty="0" smtClean="0">
                <a:cs typeface="Calibri"/>
              </a:rPr>
              <a:t/>
            </a:r>
            <a:br>
              <a:rPr lang="en-US" sz="1400" dirty="0" smtClean="0">
                <a:cs typeface="Calibri"/>
              </a:rPr>
            </a:br>
            <a:r>
              <a:rPr lang="en-US" sz="1400" dirty="0">
                <a:cs typeface="Calibri"/>
              </a:rPr>
              <a:t/>
            </a:r>
            <a:br>
              <a:rPr lang="en-US" sz="1400" dirty="0">
                <a:cs typeface="Calibri"/>
              </a:rPr>
            </a:br>
            <a:r>
              <a:rPr lang="en-US" sz="1400" dirty="0" smtClean="0">
                <a:cs typeface="Calibri"/>
              </a:rPr>
              <a:t/>
            </a:r>
            <a:br>
              <a:rPr lang="en-US" sz="1400" dirty="0" smtClean="0">
                <a:cs typeface="Calibri"/>
              </a:rPr>
            </a:br>
            <a:r>
              <a:rPr lang="en-US" sz="1400" dirty="0">
                <a:cs typeface="Calibri"/>
              </a:rPr>
              <a:t/>
            </a:r>
            <a:br>
              <a:rPr lang="en-US" sz="1400" dirty="0">
                <a:cs typeface="Calibri"/>
              </a:rPr>
            </a:br>
            <a:r>
              <a:rPr lang="en-US" sz="1400" dirty="0" smtClean="0">
                <a:cs typeface="Calibri"/>
              </a:rPr>
              <a:t/>
            </a:r>
            <a:br>
              <a:rPr lang="en-US" sz="1400" dirty="0" smtClean="0">
                <a:cs typeface="Calibri"/>
              </a:rPr>
            </a:br>
            <a:r>
              <a:rPr lang="en-US" sz="1400" dirty="0" smtClean="0">
                <a:cs typeface="Calibri"/>
              </a:rPr>
              <a:t/>
            </a:r>
            <a:br>
              <a:rPr lang="en-US" sz="1400" dirty="0" smtClean="0">
                <a:cs typeface="Calibri"/>
              </a:rPr>
            </a:br>
            <a:r>
              <a:rPr lang="en-US" sz="1400" dirty="0" smtClean="0">
                <a:cs typeface="Calibri"/>
              </a:rPr>
              <a:t/>
            </a:r>
            <a:br>
              <a:rPr lang="en-US" sz="1400" dirty="0" smtClean="0">
                <a:cs typeface="Calibri"/>
              </a:rPr>
            </a:br>
            <a:r>
              <a:rPr lang="en-US" sz="1600" dirty="0" smtClean="0">
                <a:latin typeface="Calibri"/>
                <a:cs typeface="Calibri"/>
              </a:rPr>
              <a:t/>
            </a:r>
            <a:br>
              <a:rPr lang="en-US" sz="1600" dirty="0" smtClean="0">
                <a:latin typeface="Calibri"/>
                <a:cs typeface="Calibri"/>
              </a:rPr>
            </a:br>
            <a:r>
              <a:rPr lang="en-US" sz="1600" dirty="0" smtClean="0">
                <a:latin typeface="Calibri"/>
                <a:cs typeface="Calibri"/>
              </a:rPr>
              <a:t/>
            </a:r>
            <a:br>
              <a:rPr lang="en-US" sz="1600" dirty="0" smtClean="0">
                <a:latin typeface="Calibri"/>
                <a:cs typeface="Calibri"/>
              </a:rPr>
            </a:br>
            <a:endParaRPr lang="en-GB" sz="1600" dirty="0" smtClean="0">
              <a:latin typeface="Calibri"/>
              <a:cs typeface="Calibri"/>
            </a:endParaRPr>
          </a:p>
        </p:txBody>
      </p:sp>
      <p:sp>
        <p:nvSpPr>
          <p:cNvPr id="3" name="Subtitle 2"/>
          <p:cNvSpPr>
            <a:spLocks noGrp="1"/>
          </p:cNvSpPr>
          <p:nvPr>
            <p:ph sz="half" idx="1"/>
          </p:nvPr>
        </p:nvSpPr>
        <p:spPr>
          <a:xfrm>
            <a:off x="457200" y="1600202"/>
            <a:ext cx="6781800" cy="4525963"/>
          </a:xfrm>
        </p:spPr>
        <p:txBody>
          <a:bodyPr>
            <a:noAutofit/>
          </a:bodyPr>
          <a:lstStyle/>
          <a:p>
            <a:pPr algn="l"/>
            <a:r>
              <a:rPr lang="en-US" sz="4000" dirty="0" smtClean="0">
                <a:solidFill>
                  <a:schemeClr val="tx1">
                    <a:lumMod val="95000"/>
                    <a:lumOff val="5000"/>
                  </a:schemeClr>
                </a:solidFill>
                <a:latin typeface="Calibri"/>
                <a:cs typeface="Calibri"/>
              </a:rPr>
              <a:t>The Rhodes Scholarships</a:t>
            </a:r>
          </a:p>
          <a:p>
            <a:pPr algn="l"/>
            <a:r>
              <a:rPr lang="en-US" sz="4000" dirty="0" smtClean="0">
                <a:solidFill>
                  <a:schemeClr val="tx1">
                    <a:lumMod val="95000"/>
                    <a:lumOff val="5000"/>
                  </a:schemeClr>
                </a:solidFill>
                <a:latin typeface="Calibri"/>
                <a:cs typeface="Calibri"/>
              </a:rPr>
              <a:t>Eligibility</a:t>
            </a:r>
          </a:p>
          <a:p>
            <a:pPr algn="l"/>
            <a:r>
              <a:rPr lang="en-US" sz="4000" dirty="0" smtClean="0">
                <a:solidFill>
                  <a:schemeClr val="tx1">
                    <a:lumMod val="95000"/>
                    <a:lumOff val="5000"/>
                  </a:schemeClr>
                </a:solidFill>
                <a:latin typeface="Calibri"/>
                <a:cs typeface="Calibri"/>
              </a:rPr>
              <a:t>Selection Criteria</a:t>
            </a:r>
          </a:p>
          <a:p>
            <a:pPr algn="l"/>
            <a:r>
              <a:rPr lang="en-US" sz="4000" dirty="0" smtClean="0">
                <a:solidFill>
                  <a:schemeClr val="tx1">
                    <a:lumMod val="95000"/>
                    <a:lumOff val="5000"/>
                  </a:schemeClr>
                </a:solidFill>
                <a:latin typeface="Calibri"/>
                <a:cs typeface="Calibri"/>
              </a:rPr>
              <a:t>Selection Process</a:t>
            </a:r>
          </a:p>
          <a:p>
            <a:r>
              <a:rPr lang="en-US" sz="4000" dirty="0">
                <a:solidFill>
                  <a:schemeClr val="tx1">
                    <a:lumMod val="95000"/>
                    <a:lumOff val="5000"/>
                  </a:schemeClr>
                </a:solidFill>
                <a:latin typeface="Calibri"/>
                <a:cs typeface="Calibri"/>
              </a:rPr>
              <a:t>What does the Scholarship entail?</a:t>
            </a:r>
          </a:p>
          <a:p>
            <a:pPr algn="l"/>
            <a:r>
              <a:rPr lang="en-US" sz="4000" dirty="0" smtClean="0">
                <a:solidFill>
                  <a:schemeClr val="tx1">
                    <a:lumMod val="95000"/>
                    <a:lumOff val="5000"/>
                  </a:schemeClr>
                </a:solidFill>
                <a:latin typeface="Calibri"/>
                <a:cs typeface="Calibri"/>
              </a:rPr>
              <a:t>Other resources</a:t>
            </a:r>
          </a:p>
        </p:txBody>
      </p:sp>
      <p:pic>
        <p:nvPicPr>
          <p:cNvPr id="9" name="Picture 8" descr="Rhodes element 1.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810" y="627615"/>
            <a:ext cx="109168" cy="1079500"/>
          </a:xfrm>
          <a:prstGeom prst="rect">
            <a:avLst/>
          </a:prstGeom>
        </p:spPr>
      </p:pic>
    </p:spTree>
    <p:extLst>
      <p:ext uri="{BB962C8B-B14F-4D97-AF65-F5344CB8AC3E}">
        <p14:creationId xmlns:p14="http://schemas.microsoft.com/office/powerpoint/2010/main" val="9837039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556730"/>
            <a:ext cx="7086600" cy="814538"/>
          </a:xfrm>
        </p:spPr>
        <p:txBody>
          <a:bodyPr>
            <a:noAutofit/>
          </a:bodyPr>
          <a:lstStyle/>
          <a:p>
            <a:pPr algn="l"/>
            <a:r>
              <a:rPr lang="en-US" sz="4000" b="1" dirty="0" smtClean="0">
                <a:solidFill>
                  <a:schemeClr val="tx1">
                    <a:lumMod val="95000"/>
                    <a:lumOff val="5000"/>
                  </a:schemeClr>
                </a:solidFill>
                <a:latin typeface="Calibri"/>
                <a:cs typeface="Calibri"/>
              </a:rPr>
              <a:t>Selection Process: How do I apply?</a:t>
            </a:r>
          </a:p>
        </p:txBody>
      </p:sp>
      <p:pic>
        <p:nvPicPr>
          <p:cNvPr id="9" name="Picture 8" descr="Rhodes element 1.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810" y="627615"/>
            <a:ext cx="109168" cy="1079500"/>
          </a:xfrm>
          <a:prstGeom prst="rect">
            <a:avLst/>
          </a:prstGeom>
        </p:spPr>
      </p:pic>
      <p:sp>
        <p:nvSpPr>
          <p:cNvPr id="2" name="Title 1"/>
          <p:cNvSpPr>
            <a:spLocks noGrp="1"/>
          </p:cNvSpPr>
          <p:nvPr>
            <p:ph type="ctrTitle"/>
          </p:nvPr>
        </p:nvSpPr>
        <p:spPr>
          <a:xfrm>
            <a:off x="685800" y="1608394"/>
            <a:ext cx="7772400" cy="4528062"/>
          </a:xfrm>
          <a:prstGeom prst="rect">
            <a:avLst/>
          </a:prstGeom>
        </p:spPr>
        <p:txBody>
          <a:bodyPr numCol="2" anchor="t" anchorCtr="0">
            <a:noAutofit/>
          </a:bodyPr>
          <a:lstStyle/>
          <a:p>
            <a:pPr algn="l">
              <a:lnSpc>
                <a:spcPct val="130000"/>
              </a:lnSpc>
              <a:spcBef>
                <a:spcPts val="1200"/>
              </a:spcBef>
            </a:pPr>
            <a:r>
              <a:rPr lang="en-US" sz="1200" dirty="0" smtClean="0">
                <a:cs typeface="Calibri"/>
              </a:rPr>
              <a:t/>
            </a:r>
            <a:br>
              <a:rPr lang="en-US" sz="1200" dirty="0" smtClean="0">
                <a:cs typeface="Calibri"/>
              </a:rPr>
            </a:br>
            <a:r>
              <a:rPr lang="en-US" sz="1200" dirty="0">
                <a:cs typeface="Calibri"/>
              </a:rPr>
              <a:t/>
            </a:r>
            <a:br>
              <a:rPr lang="en-US" sz="1200" dirty="0">
                <a:cs typeface="Calibri"/>
              </a:rPr>
            </a:br>
            <a:r>
              <a:rPr lang="en-US" sz="1200" dirty="0" smtClean="0">
                <a:cs typeface="Calibri"/>
              </a:rPr>
              <a:t/>
            </a:r>
            <a:br>
              <a:rPr lang="en-US" sz="1200" dirty="0" smtClean="0">
                <a:cs typeface="Calibri"/>
              </a:rPr>
            </a:br>
            <a:r>
              <a:rPr lang="en-US" sz="1200" dirty="0">
                <a:cs typeface="Calibri"/>
              </a:rPr>
              <a:t/>
            </a:r>
            <a:br>
              <a:rPr lang="en-US" sz="1200" dirty="0">
                <a:cs typeface="Calibri"/>
              </a:rPr>
            </a:br>
            <a:r>
              <a:rPr lang="en-US" sz="1200" dirty="0" smtClean="0">
                <a:cs typeface="Calibri"/>
              </a:rPr>
              <a:t/>
            </a:r>
            <a:br>
              <a:rPr lang="en-US" sz="1200" dirty="0" smtClean="0">
                <a:cs typeface="Calibri"/>
              </a:rPr>
            </a:br>
            <a:r>
              <a:rPr lang="en-US" sz="1200" dirty="0">
                <a:cs typeface="Calibri"/>
              </a:rPr>
              <a:t/>
            </a:r>
            <a:br>
              <a:rPr lang="en-US" sz="1200" dirty="0">
                <a:cs typeface="Calibri"/>
              </a:rPr>
            </a:br>
            <a:r>
              <a:rPr lang="en-US" sz="1200" dirty="0" smtClean="0">
                <a:cs typeface="Calibri"/>
              </a:rPr>
              <a:t/>
            </a:r>
            <a:br>
              <a:rPr lang="en-US" sz="1200" dirty="0" smtClean="0">
                <a:cs typeface="Calibri"/>
              </a:rPr>
            </a:br>
            <a:r>
              <a:rPr lang="en-US" sz="1200" dirty="0" smtClean="0">
                <a:cs typeface="Calibri"/>
              </a:rPr>
              <a:t/>
            </a:r>
            <a:br>
              <a:rPr lang="en-US" sz="1200" dirty="0" smtClean="0">
                <a:cs typeface="Calibri"/>
              </a:rPr>
            </a:br>
            <a:r>
              <a:rPr lang="en-US" sz="1200" dirty="0" smtClean="0">
                <a:cs typeface="Calibri"/>
              </a:rPr>
              <a:t/>
            </a:r>
            <a:br>
              <a:rPr lang="en-US" sz="1200" dirty="0" smtClean="0">
                <a:cs typeface="Calibri"/>
              </a:rPr>
            </a:br>
            <a:r>
              <a:rPr lang="en-US" sz="1400" dirty="0" smtClean="0">
                <a:latin typeface="Calibri"/>
                <a:cs typeface="Calibri"/>
              </a:rPr>
              <a:t/>
            </a:r>
            <a:br>
              <a:rPr lang="en-US" sz="1400" dirty="0" smtClean="0">
                <a:latin typeface="Calibri"/>
                <a:cs typeface="Calibri"/>
              </a:rPr>
            </a:br>
            <a:r>
              <a:rPr lang="en-US" sz="1400" dirty="0" smtClean="0">
                <a:latin typeface="Calibri"/>
                <a:cs typeface="Calibri"/>
              </a:rPr>
              <a:t/>
            </a:r>
            <a:br>
              <a:rPr lang="en-US" sz="1400" dirty="0" smtClean="0">
                <a:latin typeface="Calibri"/>
                <a:cs typeface="Calibri"/>
              </a:rPr>
            </a:br>
            <a:endParaRPr lang="en-GB" sz="1400" dirty="0" smtClean="0">
              <a:latin typeface="Calibri"/>
              <a:cs typeface="Calibri"/>
            </a:endParaRPr>
          </a:p>
        </p:txBody>
      </p:sp>
      <p:sp>
        <p:nvSpPr>
          <p:cNvPr id="7" name="Title 1"/>
          <p:cNvSpPr txBox="1">
            <a:spLocks/>
          </p:cNvSpPr>
          <p:nvPr/>
        </p:nvSpPr>
        <p:spPr>
          <a:xfrm>
            <a:off x="685800" y="2297665"/>
            <a:ext cx="7772400" cy="3901440"/>
          </a:xfrm>
          <a:prstGeom prst="rect">
            <a:avLst/>
          </a:prstGeom>
        </p:spPr>
        <p:txBody>
          <a:bodyPr vert="horz" lIns="91440" tIns="45720" rIns="91440" bIns="45720" numCol="1"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457200" indent="-457200" algn="l">
              <a:buFont typeface="Arial" panose="020B0604020202020204" pitchFamily="34" charset="0"/>
              <a:buChar char="•"/>
            </a:pPr>
            <a:r>
              <a:rPr lang="en-AU" sz="3200" dirty="0" smtClean="0">
                <a:latin typeface="Calibri"/>
                <a:cs typeface="Calibri"/>
              </a:rPr>
              <a:t>A recent instruction for applicants:</a:t>
            </a:r>
          </a:p>
          <a:p>
            <a:pPr marL="457200" indent="-457200" algn="l">
              <a:buFont typeface="Arial" panose="020B0604020202020204" pitchFamily="34" charset="0"/>
              <a:buChar char="•"/>
            </a:pPr>
            <a:endParaRPr lang="en-US" sz="3200" dirty="0" smtClean="0">
              <a:cs typeface="Calibri"/>
            </a:endParaRPr>
          </a:p>
          <a:p>
            <a:pPr algn="l"/>
            <a:r>
              <a:rPr lang="en-US" sz="3200" dirty="0" smtClean="0">
                <a:cs typeface="Calibri"/>
              </a:rPr>
              <a:t>“Applicants </a:t>
            </a:r>
            <a:r>
              <a:rPr lang="en-US" sz="3200" dirty="0">
                <a:cs typeface="Calibri"/>
              </a:rPr>
              <a:t>are not to contact Rhodes Scholars currently studying at Oxford for advice on the application process or for feedback on their application.”</a:t>
            </a:r>
            <a:endParaRPr lang="en-US" sz="3200" dirty="0" smtClean="0">
              <a:cs typeface="Calibri"/>
            </a:endParaRPr>
          </a:p>
          <a:p>
            <a:pPr marL="914400" lvl="1" indent="-457200">
              <a:buFont typeface="Arial" panose="020B0604020202020204" pitchFamily="34" charset="0"/>
              <a:buChar char="•"/>
            </a:pPr>
            <a:endParaRPr lang="en-GB" sz="3200" dirty="0" smtClean="0">
              <a:latin typeface="Calibri"/>
              <a:cs typeface="Calibri"/>
            </a:endParaRPr>
          </a:p>
        </p:txBody>
      </p:sp>
    </p:spTree>
    <p:extLst>
      <p:ext uri="{BB962C8B-B14F-4D97-AF65-F5344CB8AC3E}">
        <p14:creationId xmlns:p14="http://schemas.microsoft.com/office/powerpoint/2010/main" val="5170558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05300" y="1764265"/>
            <a:ext cx="4824000" cy="4785181"/>
          </a:xfrm>
        </p:spPr>
        <p:txBody>
          <a:bodyPr numCol="2">
            <a:noAutofit/>
          </a:bodyPr>
          <a:lstStyle/>
          <a:p>
            <a:pPr algn="l"/>
            <a:r>
              <a:rPr lang="en-US" sz="2000" b="1" dirty="0" smtClean="0">
                <a:latin typeface="Calibri"/>
                <a:cs typeface="Calibri"/>
              </a:rPr>
              <a:t>The Rhodes Program includes</a:t>
            </a:r>
            <a:r>
              <a:rPr lang="en-US" sz="1800" dirty="0" smtClean="0">
                <a:latin typeface="Calibri"/>
                <a:cs typeface="Calibri"/>
              </a:rPr>
              <a:t>:</a:t>
            </a:r>
            <a:r>
              <a:rPr lang="en-US" sz="1800" dirty="0">
                <a:latin typeface="Calibri"/>
                <a:cs typeface="Calibri"/>
              </a:rPr>
              <a:t/>
            </a:r>
            <a:br>
              <a:rPr lang="en-US" sz="1800" dirty="0">
                <a:latin typeface="Calibri"/>
                <a:cs typeface="Calibri"/>
              </a:rPr>
            </a:br>
            <a:r>
              <a:rPr lang="en-US" sz="1100" dirty="0" smtClean="0">
                <a:latin typeface="Calibri"/>
                <a:cs typeface="Calibri"/>
              </a:rPr>
              <a:t/>
            </a:r>
            <a:br>
              <a:rPr lang="en-US" sz="1100" dirty="0" smtClean="0">
                <a:latin typeface="Calibri"/>
                <a:cs typeface="Calibri"/>
              </a:rPr>
            </a:br>
            <a:r>
              <a:rPr lang="en-US" sz="1800" b="1" dirty="0" smtClean="0">
                <a:latin typeface="Calibri"/>
                <a:cs typeface="Calibri"/>
              </a:rPr>
              <a:t>FIRST YEAR RETREAT</a:t>
            </a:r>
            <a:br>
              <a:rPr lang="en-US" sz="1800" b="1" dirty="0" smtClean="0">
                <a:latin typeface="Calibri"/>
                <a:cs typeface="Calibri"/>
              </a:rPr>
            </a:br>
            <a:r>
              <a:rPr lang="en-US" sz="1800" dirty="0" smtClean="0">
                <a:latin typeface="Calibri"/>
                <a:cs typeface="Calibri"/>
              </a:rPr>
              <a:t>Service &amp; Leadership</a:t>
            </a:r>
            <a:br>
              <a:rPr lang="en-US" sz="1800" dirty="0" smtClean="0">
                <a:latin typeface="Calibri"/>
                <a:cs typeface="Calibri"/>
              </a:rPr>
            </a:br>
            <a:r>
              <a:rPr lang="en-US" sz="1100" dirty="0" smtClean="0">
                <a:latin typeface="Calibri"/>
                <a:cs typeface="Calibri"/>
              </a:rPr>
              <a:t/>
            </a:r>
            <a:br>
              <a:rPr lang="en-US" sz="1100" dirty="0" smtClean="0">
                <a:latin typeface="Calibri"/>
                <a:cs typeface="Calibri"/>
              </a:rPr>
            </a:br>
            <a:r>
              <a:rPr lang="en-US" sz="1800" b="1" dirty="0" smtClean="0">
                <a:latin typeface="Calibri"/>
                <a:cs typeface="Calibri"/>
              </a:rPr>
              <a:t>SECOND YEAR RETREAT</a:t>
            </a:r>
            <a:r>
              <a:rPr lang="en-US" sz="1800" dirty="0" smtClean="0">
                <a:latin typeface="Calibri"/>
                <a:cs typeface="Calibri"/>
              </a:rPr>
              <a:t/>
            </a:r>
            <a:br>
              <a:rPr lang="en-US" sz="1800" dirty="0" smtClean="0">
                <a:latin typeface="Calibri"/>
                <a:cs typeface="Calibri"/>
              </a:rPr>
            </a:br>
            <a:r>
              <a:rPr lang="en-GB" sz="1800" dirty="0" smtClean="0"/>
              <a:t>Building </a:t>
            </a:r>
            <a:r>
              <a:rPr lang="en-GB" sz="1800" dirty="0"/>
              <a:t>a life of Purpose, Meaning, </a:t>
            </a:r>
            <a:r>
              <a:rPr lang="en-GB" sz="1800" dirty="0" smtClean="0"/>
              <a:t/>
            </a:r>
            <a:br>
              <a:rPr lang="en-GB" sz="1800" dirty="0" smtClean="0"/>
            </a:br>
            <a:r>
              <a:rPr lang="en-GB" sz="1800" dirty="0" smtClean="0"/>
              <a:t>and </a:t>
            </a:r>
            <a:r>
              <a:rPr lang="en-GB" sz="1800" dirty="0"/>
              <a:t>Balance</a:t>
            </a:r>
            <a:r>
              <a:rPr lang="en-US" sz="1800" dirty="0" smtClean="0">
                <a:latin typeface="Calibri"/>
                <a:cs typeface="Calibri"/>
              </a:rPr>
              <a:t/>
            </a:r>
            <a:br>
              <a:rPr lang="en-US" sz="1800" dirty="0" smtClean="0">
                <a:latin typeface="Calibri"/>
                <a:cs typeface="Calibri"/>
              </a:rPr>
            </a:br>
            <a:r>
              <a:rPr lang="en-US" sz="1100" dirty="0" smtClean="0">
                <a:latin typeface="Calibri"/>
                <a:cs typeface="Calibri"/>
              </a:rPr>
              <a:t/>
            </a:r>
            <a:br>
              <a:rPr lang="en-US" sz="1100" dirty="0" smtClean="0">
                <a:latin typeface="Calibri"/>
                <a:cs typeface="Calibri"/>
              </a:rPr>
            </a:br>
            <a:r>
              <a:rPr lang="en-US" sz="1800" b="1" dirty="0" smtClean="0">
                <a:latin typeface="Calibri"/>
                <a:cs typeface="Calibri"/>
              </a:rPr>
              <a:t>SKILLS WORKSHOP SESSIONS</a:t>
            </a:r>
            <a:br>
              <a:rPr lang="en-US" sz="1800" b="1" dirty="0" smtClean="0">
                <a:latin typeface="Calibri"/>
                <a:cs typeface="Calibri"/>
              </a:rPr>
            </a:br>
            <a:r>
              <a:rPr lang="en-US" sz="1800" dirty="0">
                <a:latin typeface="Calibri"/>
                <a:cs typeface="Calibri"/>
              </a:rPr>
              <a:t>P</a:t>
            </a:r>
            <a:r>
              <a:rPr lang="en-US" sz="1800" dirty="0" smtClean="0">
                <a:latin typeface="Calibri"/>
                <a:cs typeface="Calibri"/>
              </a:rPr>
              <a:t>ublic </a:t>
            </a:r>
            <a:r>
              <a:rPr lang="en-US" sz="1800" dirty="0">
                <a:latin typeface="Calibri"/>
                <a:cs typeface="Calibri"/>
              </a:rPr>
              <a:t>speaking, problem solving, </a:t>
            </a:r>
            <a:r>
              <a:rPr lang="en-US" sz="1800" dirty="0" smtClean="0">
                <a:latin typeface="Calibri"/>
                <a:cs typeface="Calibri"/>
              </a:rPr>
              <a:t>leadership, writing for impact and </a:t>
            </a:r>
            <a:br>
              <a:rPr lang="en-US" sz="1800" dirty="0" smtClean="0">
                <a:latin typeface="Calibri"/>
                <a:cs typeface="Calibri"/>
              </a:rPr>
            </a:br>
            <a:r>
              <a:rPr lang="en-US" sz="1800" dirty="0" smtClean="0">
                <a:latin typeface="Calibri"/>
                <a:cs typeface="Calibri"/>
              </a:rPr>
              <a:t>media training</a:t>
            </a:r>
            <a:r>
              <a:rPr lang="en-US" sz="1800" dirty="0">
                <a:latin typeface="Calibri"/>
                <a:cs typeface="Calibri"/>
              </a:rPr>
              <a:t/>
            </a:r>
            <a:br>
              <a:rPr lang="en-US" sz="1800" dirty="0">
                <a:latin typeface="Calibri"/>
                <a:cs typeface="Calibri"/>
              </a:rPr>
            </a:br>
            <a:r>
              <a:rPr lang="en-US" sz="200" dirty="0" smtClean="0">
                <a:latin typeface="Calibri"/>
                <a:cs typeface="Calibri"/>
              </a:rPr>
              <a:t/>
            </a:r>
            <a:br>
              <a:rPr lang="en-US" sz="200" dirty="0" smtClean="0">
                <a:latin typeface="Calibri"/>
                <a:cs typeface="Calibri"/>
              </a:rPr>
            </a:br>
            <a:r>
              <a:rPr lang="en-US" sz="1800" b="1" dirty="0" smtClean="0">
                <a:latin typeface="Calibri"/>
                <a:cs typeface="Calibri"/>
              </a:rPr>
              <a:t>SPEAKER SERIES</a:t>
            </a:r>
            <a:br>
              <a:rPr lang="en-US" sz="1800" b="1" dirty="0" smtClean="0">
                <a:latin typeface="Calibri"/>
                <a:cs typeface="Calibri"/>
              </a:rPr>
            </a:br>
            <a:r>
              <a:rPr lang="en-US" sz="1800" dirty="0" smtClean="0">
                <a:latin typeface="Calibri"/>
                <a:cs typeface="Calibri"/>
              </a:rPr>
              <a:t>with </a:t>
            </a:r>
            <a:r>
              <a:rPr lang="en-US" sz="1800" dirty="0">
                <a:latin typeface="Calibri"/>
                <a:cs typeface="Calibri"/>
              </a:rPr>
              <a:t>leading international </a:t>
            </a:r>
            <a:r>
              <a:rPr lang="en-US" sz="1800" dirty="0" smtClean="0">
                <a:latin typeface="Calibri"/>
                <a:cs typeface="Calibri"/>
              </a:rPr>
              <a:t>speakers</a:t>
            </a:r>
            <a:br>
              <a:rPr lang="en-US" sz="1800" dirty="0" smtClean="0">
                <a:latin typeface="Calibri"/>
                <a:cs typeface="Calibri"/>
              </a:rPr>
            </a:br>
            <a:r>
              <a:rPr lang="en-US" sz="1800" dirty="0" smtClean="0">
                <a:latin typeface="Calibri"/>
                <a:cs typeface="Calibri"/>
              </a:rPr>
              <a:t>from </a:t>
            </a:r>
            <a:r>
              <a:rPr lang="en-US" sz="1800" dirty="0">
                <a:latin typeface="Calibri"/>
                <a:cs typeface="Calibri"/>
              </a:rPr>
              <a:t>politics, academia, commerce</a:t>
            </a:r>
            <a:br>
              <a:rPr lang="en-US" sz="1800" dirty="0">
                <a:latin typeface="Calibri"/>
                <a:cs typeface="Calibri"/>
              </a:rPr>
            </a:br>
            <a:r>
              <a:rPr lang="en-US" sz="1800" dirty="0">
                <a:latin typeface="Calibri"/>
                <a:cs typeface="Calibri"/>
              </a:rPr>
              <a:t/>
            </a:r>
            <a:br>
              <a:rPr lang="en-US" sz="1800" dirty="0">
                <a:latin typeface="Calibri"/>
                <a:cs typeface="Calibri"/>
              </a:rPr>
            </a:br>
            <a:r>
              <a:rPr lang="en-US" sz="1800" b="1" dirty="0" smtClean="0">
                <a:latin typeface="Calibri"/>
                <a:cs typeface="Calibri"/>
              </a:rPr>
              <a:t>WEEKLY DISCUSSIONS</a:t>
            </a:r>
            <a:br>
              <a:rPr lang="en-US" sz="1800" b="1" dirty="0" smtClean="0">
                <a:latin typeface="Calibri"/>
                <a:cs typeface="Calibri"/>
              </a:rPr>
            </a:br>
            <a:r>
              <a:rPr lang="en-US" sz="1800" dirty="0" smtClean="0">
                <a:latin typeface="Calibri"/>
                <a:cs typeface="Calibri"/>
              </a:rPr>
              <a:t>and </a:t>
            </a:r>
            <a:r>
              <a:rPr lang="en-US" sz="1800" dirty="0">
                <a:latin typeface="Calibri"/>
                <a:cs typeface="Calibri"/>
              </a:rPr>
              <a:t>debates on global challenges</a:t>
            </a:r>
            <a:br>
              <a:rPr lang="en-US" sz="1800" dirty="0">
                <a:latin typeface="Calibri"/>
                <a:cs typeface="Calibri"/>
              </a:rPr>
            </a:br>
            <a:r>
              <a:rPr lang="en-US" sz="1800" dirty="0" smtClean="0">
                <a:latin typeface="Calibri"/>
                <a:cs typeface="Calibri"/>
              </a:rPr>
              <a:t/>
            </a:r>
            <a:br>
              <a:rPr lang="en-US" sz="1800" dirty="0" smtClean="0">
                <a:latin typeface="Calibri"/>
                <a:cs typeface="Calibri"/>
              </a:rPr>
            </a:br>
            <a:r>
              <a:rPr lang="en-US" sz="1800" b="1" dirty="0" smtClean="0">
                <a:latin typeface="Calibri"/>
                <a:cs typeface="Calibri"/>
              </a:rPr>
              <a:t>INTERNSHIPS</a:t>
            </a:r>
            <a:r>
              <a:rPr lang="en-US" sz="1800" dirty="0" smtClean="0">
                <a:latin typeface="Calibri"/>
                <a:cs typeface="Calibri"/>
              </a:rPr>
              <a:t/>
            </a:r>
            <a:br>
              <a:rPr lang="en-US" sz="1800" dirty="0" smtClean="0">
                <a:latin typeface="Calibri"/>
                <a:cs typeface="Calibri"/>
              </a:rPr>
            </a:br>
            <a:r>
              <a:rPr lang="en-US" sz="1800" dirty="0" smtClean="0">
                <a:latin typeface="Calibri"/>
                <a:cs typeface="Calibri"/>
              </a:rPr>
              <a:t>within a </a:t>
            </a:r>
            <a:r>
              <a:rPr lang="en-US" sz="1800" dirty="0">
                <a:latin typeface="Calibri"/>
                <a:cs typeface="Calibri"/>
              </a:rPr>
              <a:t>wide range of organisations</a:t>
            </a:r>
          </a:p>
        </p:txBody>
      </p:sp>
      <p:sp>
        <p:nvSpPr>
          <p:cNvPr id="3" name="Subtitle 2"/>
          <p:cNvSpPr>
            <a:spLocks noGrp="1"/>
          </p:cNvSpPr>
          <p:nvPr>
            <p:ph type="subTitle" idx="1"/>
          </p:nvPr>
        </p:nvSpPr>
        <p:spPr>
          <a:xfrm>
            <a:off x="685800" y="538424"/>
            <a:ext cx="7086600" cy="814538"/>
          </a:xfrm>
        </p:spPr>
        <p:txBody>
          <a:bodyPr>
            <a:noAutofit/>
          </a:bodyPr>
          <a:lstStyle/>
          <a:p>
            <a:pPr algn="l"/>
            <a:r>
              <a:rPr lang="en-US" sz="4000" b="1" dirty="0" smtClean="0">
                <a:solidFill>
                  <a:schemeClr val="tx1">
                    <a:lumMod val="95000"/>
                    <a:lumOff val="5000"/>
                  </a:schemeClr>
                </a:solidFill>
                <a:cs typeface="Calibri"/>
              </a:rPr>
              <a:t>What does the Scholarship entail?</a:t>
            </a:r>
            <a:endParaRPr lang="en-US" sz="4000" b="1" dirty="0">
              <a:solidFill>
                <a:schemeClr val="tx1">
                  <a:lumMod val="95000"/>
                  <a:lumOff val="5000"/>
                </a:schemeClr>
              </a:solidFill>
              <a:cs typeface="Calibri"/>
            </a:endParaRPr>
          </a:p>
        </p:txBody>
      </p:sp>
      <p:pic>
        <p:nvPicPr>
          <p:cNvPr id="9" name="Picture 8" descr="Rhodes element 1.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810" y="627615"/>
            <a:ext cx="109168" cy="1079500"/>
          </a:xfrm>
          <a:prstGeom prst="rect">
            <a:avLst/>
          </a:prstGeom>
        </p:spPr>
      </p:pic>
      <p:sp>
        <p:nvSpPr>
          <p:cNvPr id="4" name="Rectangle 3"/>
          <p:cNvSpPr/>
          <p:nvPr/>
        </p:nvSpPr>
        <p:spPr>
          <a:xfrm>
            <a:off x="640978" y="1764265"/>
            <a:ext cx="3664322" cy="4708981"/>
          </a:xfrm>
          <a:prstGeom prst="rect">
            <a:avLst/>
          </a:prstGeom>
        </p:spPr>
        <p:txBody>
          <a:bodyPr wrap="square">
            <a:spAutoFit/>
          </a:bodyPr>
          <a:lstStyle/>
          <a:p>
            <a:pPr marL="285750" indent="-285750">
              <a:buFont typeface="Arial"/>
              <a:buChar char="•"/>
            </a:pPr>
            <a:r>
              <a:rPr lang="en-US" sz="2000" dirty="0"/>
              <a:t>All University and College </a:t>
            </a:r>
            <a:r>
              <a:rPr lang="en-US" sz="2000" dirty="0" smtClean="0"/>
              <a:t>fees</a:t>
            </a:r>
            <a:endParaRPr lang="en-US" sz="2000" dirty="0"/>
          </a:p>
          <a:p>
            <a:pPr marL="285750" indent="-285750">
              <a:buFont typeface="Arial"/>
              <a:buChar char="•"/>
            </a:pPr>
            <a:r>
              <a:rPr lang="en-US" sz="2000" dirty="0"/>
              <a:t>The University application </a:t>
            </a:r>
            <a:r>
              <a:rPr lang="en-US" sz="2000" dirty="0" smtClean="0"/>
              <a:t>fee</a:t>
            </a:r>
            <a:endParaRPr lang="en-US" sz="2000" dirty="0"/>
          </a:p>
          <a:p>
            <a:pPr marL="285750" indent="-285750">
              <a:buFont typeface="Arial"/>
              <a:buChar char="•"/>
            </a:pPr>
            <a:r>
              <a:rPr lang="en-US" sz="2000" dirty="0"/>
              <a:t>A personal stipend (£</a:t>
            </a:r>
            <a:r>
              <a:rPr lang="en-US" sz="2000" dirty="0" smtClean="0"/>
              <a:t>14,276)</a:t>
            </a:r>
            <a:endParaRPr lang="en-US" sz="2000" dirty="0"/>
          </a:p>
          <a:p>
            <a:pPr marL="285750" indent="-285750">
              <a:buFont typeface="Arial"/>
              <a:buChar char="•"/>
            </a:pPr>
            <a:r>
              <a:rPr lang="en-US" sz="2000" dirty="0"/>
              <a:t>Private health </a:t>
            </a:r>
            <a:r>
              <a:rPr lang="en-US" sz="2000" dirty="0" smtClean="0"/>
              <a:t>insurance</a:t>
            </a:r>
            <a:r>
              <a:rPr lang="en-US" sz="2000" dirty="0"/>
              <a:t> </a:t>
            </a:r>
            <a:r>
              <a:rPr lang="en-US" sz="2000" dirty="0" smtClean="0"/>
              <a:t>(BUPA)</a:t>
            </a:r>
            <a:endParaRPr lang="en-US" sz="2000" dirty="0"/>
          </a:p>
          <a:p>
            <a:pPr marL="285750" indent="-285750">
              <a:buFont typeface="Arial"/>
              <a:buChar char="•"/>
            </a:pPr>
            <a:r>
              <a:rPr lang="en-US" sz="2000" dirty="0"/>
              <a:t>One economy class airfare to Oxford at the start of the scholarship and one economy flight back to the student's home country at the conclusion of the </a:t>
            </a:r>
            <a:r>
              <a:rPr lang="en-US" sz="2000" dirty="0" smtClean="0"/>
              <a:t>scholarship</a:t>
            </a:r>
          </a:p>
          <a:p>
            <a:pPr marL="285750" indent="-285750">
              <a:buFont typeface="Arial"/>
              <a:buChar char="•"/>
            </a:pPr>
            <a:endParaRPr lang="en-US" sz="2000" dirty="0" smtClean="0"/>
          </a:p>
          <a:p>
            <a:pPr marL="285750" indent="-285750">
              <a:buFont typeface="Arial"/>
              <a:buChar char="•"/>
            </a:pPr>
            <a:r>
              <a:rPr lang="en-US" sz="2000" dirty="0" smtClean="0"/>
              <a:t>The Scholarship cannot be deferred and cannot be held with another scholarship</a:t>
            </a:r>
            <a:endParaRPr lang="en-US" sz="2000" dirty="0"/>
          </a:p>
        </p:txBody>
      </p:sp>
    </p:spTree>
    <p:extLst>
      <p:ext uri="{BB962C8B-B14F-4D97-AF65-F5344CB8AC3E}">
        <p14:creationId xmlns:p14="http://schemas.microsoft.com/office/powerpoint/2010/main" val="14942170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556730"/>
            <a:ext cx="7086600" cy="814538"/>
          </a:xfrm>
        </p:spPr>
        <p:txBody>
          <a:bodyPr>
            <a:noAutofit/>
          </a:bodyPr>
          <a:lstStyle/>
          <a:p>
            <a:pPr algn="l"/>
            <a:r>
              <a:rPr lang="en-US" sz="4000" b="1" dirty="0" smtClean="0">
                <a:solidFill>
                  <a:schemeClr val="tx1">
                    <a:lumMod val="95000"/>
                    <a:lumOff val="5000"/>
                  </a:schemeClr>
                </a:solidFill>
                <a:latin typeface="Calibri"/>
                <a:cs typeface="Calibri"/>
              </a:rPr>
              <a:t>Other resources</a:t>
            </a:r>
          </a:p>
        </p:txBody>
      </p:sp>
      <p:pic>
        <p:nvPicPr>
          <p:cNvPr id="9" name="Picture 8" descr="Rhodes element 1.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810" y="627615"/>
            <a:ext cx="109168" cy="1079500"/>
          </a:xfrm>
          <a:prstGeom prst="rect">
            <a:avLst/>
          </a:prstGeom>
        </p:spPr>
      </p:pic>
      <p:sp>
        <p:nvSpPr>
          <p:cNvPr id="2" name="Title 1"/>
          <p:cNvSpPr>
            <a:spLocks noGrp="1"/>
          </p:cNvSpPr>
          <p:nvPr>
            <p:ph type="ctrTitle"/>
          </p:nvPr>
        </p:nvSpPr>
        <p:spPr>
          <a:xfrm>
            <a:off x="685800" y="1608394"/>
            <a:ext cx="7772400" cy="4528062"/>
          </a:xfrm>
          <a:prstGeom prst="rect">
            <a:avLst/>
          </a:prstGeom>
        </p:spPr>
        <p:txBody>
          <a:bodyPr numCol="2" anchor="t" anchorCtr="0">
            <a:noAutofit/>
          </a:bodyPr>
          <a:lstStyle/>
          <a:p>
            <a:pPr algn="l">
              <a:lnSpc>
                <a:spcPct val="130000"/>
              </a:lnSpc>
              <a:spcBef>
                <a:spcPts val="1200"/>
              </a:spcBef>
            </a:pPr>
            <a:r>
              <a:rPr lang="en-US" sz="1200" dirty="0" smtClean="0">
                <a:cs typeface="Calibri"/>
              </a:rPr>
              <a:t/>
            </a:r>
            <a:br>
              <a:rPr lang="en-US" sz="1200" dirty="0" smtClean="0">
                <a:cs typeface="Calibri"/>
              </a:rPr>
            </a:br>
            <a:r>
              <a:rPr lang="en-US" sz="1200" dirty="0">
                <a:cs typeface="Calibri"/>
              </a:rPr>
              <a:t/>
            </a:r>
            <a:br>
              <a:rPr lang="en-US" sz="1200" dirty="0">
                <a:cs typeface="Calibri"/>
              </a:rPr>
            </a:br>
            <a:r>
              <a:rPr lang="en-US" sz="1200" dirty="0" smtClean="0">
                <a:cs typeface="Calibri"/>
              </a:rPr>
              <a:t/>
            </a:r>
            <a:br>
              <a:rPr lang="en-US" sz="1200" dirty="0" smtClean="0">
                <a:cs typeface="Calibri"/>
              </a:rPr>
            </a:br>
            <a:r>
              <a:rPr lang="en-US" sz="1200" dirty="0">
                <a:cs typeface="Calibri"/>
              </a:rPr>
              <a:t/>
            </a:r>
            <a:br>
              <a:rPr lang="en-US" sz="1200" dirty="0">
                <a:cs typeface="Calibri"/>
              </a:rPr>
            </a:br>
            <a:r>
              <a:rPr lang="en-US" sz="1200" dirty="0" smtClean="0">
                <a:cs typeface="Calibri"/>
              </a:rPr>
              <a:t/>
            </a:r>
            <a:br>
              <a:rPr lang="en-US" sz="1200" dirty="0" smtClean="0">
                <a:cs typeface="Calibri"/>
              </a:rPr>
            </a:br>
            <a:r>
              <a:rPr lang="en-US" sz="1200" dirty="0">
                <a:cs typeface="Calibri"/>
              </a:rPr>
              <a:t/>
            </a:r>
            <a:br>
              <a:rPr lang="en-US" sz="1200" dirty="0">
                <a:cs typeface="Calibri"/>
              </a:rPr>
            </a:br>
            <a:r>
              <a:rPr lang="en-US" sz="1200" dirty="0" smtClean="0">
                <a:cs typeface="Calibri"/>
              </a:rPr>
              <a:t/>
            </a:r>
            <a:br>
              <a:rPr lang="en-US" sz="1200" dirty="0" smtClean="0">
                <a:cs typeface="Calibri"/>
              </a:rPr>
            </a:br>
            <a:r>
              <a:rPr lang="en-US" sz="1200" dirty="0" smtClean="0">
                <a:cs typeface="Calibri"/>
              </a:rPr>
              <a:t/>
            </a:r>
            <a:br>
              <a:rPr lang="en-US" sz="1200" dirty="0" smtClean="0">
                <a:cs typeface="Calibri"/>
              </a:rPr>
            </a:br>
            <a:r>
              <a:rPr lang="en-US" sz="1200" dirty="0" smtClean="0">
                <a:cs typeface="Calibri"/>
              </a:rPr>
              <a:t/>
            </a:r>
            <a:br>
              <a:rPr lang="en-US" sz="1200" dirty="0" smtClean="0">
                <a:cs typeface="Calibri"/>
              </a:rPr>
            </a:br>
            <a:r>
              <a:rPr lang="en-US" sz="1400" dirty="0" smtClean="0">
                <a:latin typeface="Calibri"/>
                <a:cs typeface="Calibri"/>
              </a:rPr>
              <a:t/>
            </a:r>
            <a:br>
              <a:rPr lang="en-US" sz="1400" dirty="0" smtClean="0">
                <a:latin typeface="Calibri"/>
                <a:cs typeface="Calibri"/>
              </a:rPr>
            </a:br>
            <a:r>
              <a:rPr lang="en-US" sz="1400" dirty="0" smtClean="0">
                <a:latin typeface="Calibri"/>
                <a:cs typeface="Calibri"/>
              </a:rPr>
              <a:t/>
            </a:r>
            <a:br>
              <a:rPr lang="en-US" sz="1400" dirty="0" smtClean="0">
                <a:latin typeface="Calibri"/>
                <a:cs typeface="Calibri"/>
              </a:rPr>
            </a:br>
            <a:endParaRPr lang="en-GB" sz="1400" dirty="0" smtClean="0">
              <a:latin typeface="Calibri"/>
              <a:cs typeface="Calibri"/>
            </a:endParaRPr>
          </a:p>
        </p:txBody>
      </p:sp>
      <p:sp>
        <p:nvSpPr>
          <p:cNvPr id="7" name="Title 1"/>
          <p:cNvSpPr txBox="1">
            <a:spLocks/>
          </p:cNvSpPr>
          <p:nvPr/>
        </p:nvSpPr>
        <p:spPr>
          <a:xfrm>
            <a:off x="685800" y="1707115"/>
            <a:ext cx="5727700" cy="3901440"/>
          </a:xfrm>
          <a:prstGeom prst="rect">
            <a:avLst/>
          </a:prstGeom>
        </p:spPr>
        <p:txBody>
          <a:bodyPr vert="horz" lIns="91440" tIns="45720" rIns="91440" bIns="45720" numCol="1"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GB" sz="2400" dirty="0" smtClean="0">
              <a:latin typeface="Calibri"/>
              <a:cs typeface="Calibri"/>
            </a:endParaRPr>
          </a:p>
        </p:txBody>
      </p:sp>
      <p:sp>
        <p:nvSpPr>
          <p:cNvPr id="6" name="Rectangle 5"/>
          <p:cNvSpPr/>
          <p:nvPr/>
        </p:nvSpPr>
        <p:spPr>
          <a:xfrm>
            <a:off x="685800" y="1419967"/>
            <a:ext cx="7086600" cy="5370701"/>
          </a:xfrm>
          <a:prstGeom prst="rect">
            <a:avLst/>
          </a:prstGeom>
        </p:spPr>
        <p:txBody>
          <a:bodyPr wrap="square">
            <a:spAutoFit/>
          </a:bodyPr>
          <a:lstStyle/>
          <a:p>
            <a:pPr marL="342900" indent="-342900">
              <a:buFont typeface="Arial" panose="020B0604020202020204" pitchFamily="34" charset="0"/>
              <a:buChar char="•"/>
            </a:pPr>
            <a:r>
              <a:rPr lang="en-US" sz="2400" dirty="0" smtClean="0"/>
              <a:t>Queensland Rhodes Scholarship page</a:t>
            </a:r>
          </a:p>
          <a:p>
            <a:r>
              <a:rPr lang="en-US" sz="2400" u="sng" dirty="0" smtClean="0">
                <a:hlinkClick r:id="rId4"/>
              </a:rPr>
              <a:t>www.qut.edu.au/rhodes</a:t>
            </a:r>
            <a:endParaRPr lang="en-US" sz="2400" u="sng" dirty="0" smtClean="0"/>
          </a:p>
          <a:p>
            <a:endParaRPr lang="en-US" sz="1050" u="sng" dirty="0" smtClean="0"/>
          </a:p>
          <a:p>
            <a:pPr marL="342900" indent="-342900">
              <a:buFont typeface="Arial" panose="020B0604020202020204" pitchFamily="34" charset="0"/>
              <a:buChar char="•"/>
            </a:pPr>
            <a:r>
              <a:rPr lang="en-US" sz="2400" dirty="0" smtClean="0"/>
              <a:t>The </a:t>
            </a:r>
            <a:r>
              <a:rPr lang="en-US" sz="2400" dirty="0"/>
              <a:t>Rhodes Scholarships </a:t>
            </a:r>
            <a:r>
              <a:rPr lang="en-US" sz="2400" dirty="0" smtClean="0"/>
              <a:t> Australia</a:t>
            </a:r>
            <a:r>
              <a:rPr lang="en-US" sz="2400" dirty="0"/>
              <a:t>: Memorandum for Selection </a:t>
            </a:r>
            <a:r>
              <a:rPr lang="en-US" sz="2400" dirty="0" smtClean="0"/>
              <a:t>2018 </a:t>
            </a:r>
            <a:r>
              <a:rPr lang="en-US" sz="2400" dirty="0"/>
              <a:t>Round </a:t>
            </a:r>
            <a:endParaRPr lang="en-US" sz="2400" dirty="0" smtClean="0"/>
          </a:p>
          <a:p>
            <a:r>
              <a:rPr lang="en-US" sz="2400" dirty="0">
                <a:hlinkClick r:id="rId5"/>
              </a:rPr>
              <a:t>https://</a:t>
            </a:r>
            <a:r>
              <a:rPr lang="en-US" sz="2400" dirty="0" smtClean="0">
                <a:hlinkClick r:id="rId5"/>
              </a:rPr>
              <a:t>www.rhodeshouse.ox.ac.uk/media/42051/australiainformationforcandidates.pdf</a:t>
            </a:r>
            <a:r>
              <a:rPr lang="en-US" sz="2400" dirty="0" smtClean="0"/>
              <a:t> </a:t>
            </a:r>
            <a:endParaRPr lang="en-US" sz="2400" dirty="0" smtClean="0"/>
          </a:p>
          <a:p>
            <a:endParaRPr lang="en-US" sz="1050" dirty="0" smtClean="0"/>
          </a:p>
          <a:p>
            <a:pPr marL="342900" indent="-342900">
              <a:buFont typeface="Arial" panose="020B0604020202020204" pitchFamily="34" charset="0"/>
              <a:buChar char="•"/>
            </a:pPr>
            <a:r>
              <a:rPr lang="en-US" sz="2400" dirty="0" smtClean="0"/>
              <a:t>Applying </a:t>
            </a:r>
            <a:r>
              <a:rPr lang="en-US" sz="2400" dirty="0"/>
              <a:t>for the Rhodes Scholarships</a:t>
            </a:r>
            <a:endParaRPr lang="en-AU" sz="2400" dirty="0">
              <a:hlinkClick r:id="rId6"/>
            </a:endParaRPr>
          </a:p>
          <a:p>
            <a:r>
              <a:rPr lang="en-AU" sz="2400" u="sng" dirty="0" smtClean="0">
                <a:hlinkClick r:id="rId7"/>
              </a:rPr>
              <a:t>www.rhodeshouse.ox.ac.uk/scholarship/how-to-apply-for-a-rhodes-scholarship</a:t>
            </a:r>
            <a:r>
              <a:rPr lang="en-AU" sz="2400" u="sng" dirty="0">
                <a:hlinkClick r:id="rId7"/>
              </a:rPr>
              <a:t>/</a:t>
            </a:r>
            <a:r>
              <a:rPr lang="en-AU" sz="2400" dirty="0"/>
              <a:t> </a:t>
            </a:r>
            <a:endParaRPr lang="en-AU" sz="2400" dirty="0" smtClean="0"/>
          </a:p>
          <a:p>
            <a:endParaRPr lang="en-AU" sz="1050" dirty="0" smtClean="0"/>
          </a:p>
          <a:p>
            <a:pPr marL="342900" indent="-342900">
              <a:buFont typeface="Arial" panose="020B0604020202020204" pitchFamily="34" charset="0"/>
              <a:buChar char="•"/>
            </a:pPr>
            <a:r>
              <a:rPr lang="en-US" sz="2400" dirty="0" smtClean="0"/>
              <a:t>Should </a:t>
            </a:r>
            <a:r>
              <a:rPr lang="en-US" sz="2400" dirty="0"/>
              <a:t>I Apply for an Australian Rhodes Scholarship</a:t>
            </a:r>
            <a:r>
              <a:rPr lang="en-US" sz="2400" dirty="0" smtClean="0"/>
              <a:t>? (</a:t>
            </a:r>
            <a:r>
              <a:rPr lang="en-US" sz="2400" dirty="0" err="1" smtClean="0"/>
              <a:t>Storify</a:t>
            </a:r>
            <a:r>
              <a:rPr lang="en-US" sz="2400" dirty="0" smtClean="0"/>
              <a:t> resource)</a:t>
            </a:r>
          </a:p>
          <a:p>
            <a:r>
              <a:rPr lang="en-US" sz="2400" dirty="0">
                <a:cs typeface="Calibri"/>
                <a:hlinkClick r:id="rId8"/>
              </a:rPr>
              <a:t>https</a:t>
            </a:r>
            <a:r>
              <a:rPr lang="en-US" sz="2400" dirty="0" smtClean="0">
                <a:cs typeface="Calibri"/>
                <a:hlinkClick r:id="rId8"/>
              </a:rPr>
              <a:t>://</a:t>
            </a:r>
            <a:r>
              <a:rPr lang="en-US" sz="2400" dirty="0" smtClean="0">
                <a:hlinkClick r:id="rId9"/>
              </a:rPr>
              <a:t>storify.com/rhodesaustralia/should-i-apply-for-an-australian-rhodes-scholarshi</a:t>
            </a:r>
            <a:r>
              <a:rPr lang="en-US" sz="2400" dirty="0" smtClean="0"/>
              <a:t> </a:t>
            </a:r>
            <a:endParaRPr lang="en-US" sz="2400" dirty="0"/>
          </a:p>
        </p:txBody>
      </p:sp>
    </p:spTree>
    <p:extLst>
      <p:ext uri="{BB962C8B-B14F-4D97-AF65-F5344CB8AC3E}">
        <p14:creationId xmlns:p14="http://schemas.microsoft.com/office/powerpoint/2010/main" val="38487859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Rhodes cov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12" y="6125"/>
            <a:ext cx="9214992" cy="6914838"/>
          </a:xfrm>
          <a:prstGeom prst="rect">
            <a:avLst/>
          </a:prstGeom>
        </p:spPr>
      </p:pic>
      <p:sp>
        <p:nvSpPr>
          <p:cNvPr id="10" name="Title 1"/>
          <p:cNvSpPr txBox="1">
            <a:spLocks/>
          </p:cNvSpPr>
          <p:nvPr/>
        </p:nvSpPr>
        <p:spPr>
          <a:xfrm>
            <a:off x="586394" y="2305050"/>
            <a:ext cx="8405206" cy="3682957"/>
          </a:xfrm>
          <a:prstGeom prst="rect">
            <a:avLst/>
          </a:prstGeom>
        </p:spPr>
        <p:txBody>
          <a:bodyPr vert="horz" lIns="91440" tIns="45720" rIns="91440" bIns="45720" numCol="1"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2800" b="1" dirty="0" smtClean="0">
                <a:solidFill>
                  <a:schemeClr val="bg1"/>
                </a:solidFill>
                <a:latin typeface="Calibri"/>
                <a:cs typeface="Calibri"/>
              </a:rPr>
              <a:t>State Secretary: 		Ben White</a:t>
            </a:r>
          </a:p>
          <a:p>
            <a:pPr algn="l"/>
            <a:r>
              <a:rPr lang="en-GB" sz="2800" b="1" dirty="0" smtClean="0">
                <a:solidFill>
                  <a:schemeClr val="bg1"/>
                </a:solidFill>
                <a:latin typeface="Calibri"/>
                <a:cs typeface="Calibri"/>
              </a:rPr>
              <a:t>State Administrator: 	</a:t>
            </a:r>
            <a:r>
              <a:rPr lang="en-GB" sz="2800" b="1" dirty="0" smtClean="0">
                <a:solidFill>
                  <a:schemeClr val="bg1"/>
                </a:solidFill>
                <a:latin typeface="Calibri"/>
                <a:cs typeface="Calibri"/>
              </a:rPr>
              <a:t>Sonya Betros</a:t>
            </a:r>
            <a:endParaRPr lang="en-GB" sz="2800" b="1" dirty="0" smtClean="0">
              <a:solidFill>
                <a:schemeClr val="bg1"/>
              </a:solidFill>
              <a:latin typeface="Calibri"/>
              <a:cs typeface="Calibri"/>
            </a:endParaRPr>
          </a:p>
          <a:p>
            <a:pPr algn="l"/>
            <a:r>
              <a:rPr lang="en-GB" sz="2800" b="1" kern="0" dirty="0" smtClean="0">
                <a:solidFill>
                  <a:schemeClr val="bg1"/>
                </a:solidFill>
                <a:latin typeface="Calibri"/>
                <a:ea typeface="ＭＳ Ｐゴシック"/>
                <a:cs typeface="Calibri"/>
              </a:rPr>
              <a:t>Email: 					rhodesqueensland@qut.edu.au</a:t>
            </a:r>
          </a:p>
          <a:p>
            <a:pPr algn="l"/>
            <a:r>
              <a:rPr lang="en-GB" sz="2800" b="1" kern="0" dirty="0">
                <a:solidFill>
                  <a:schemeClr val="bg1"/>
                </a:solidFill>
                <a:ea typeface="ＭＳ Ｐゴシック"/>
                <a:cs typeface="Calibri"/>
              </a:rPr>
              <a:t>Phone:					07 </a:t>
            </a:r>
            <a:r>
              <a:rPr lang="en-GB" sz="2800" b="1" kern="0" dirty="0" smtClean="0">
                <a:solidFill>
                  <a:schemeClr val="bg1"/>
                </a:solidFill>
                <a:ea typeface="ＭＳ Ｐゴシック"/>
                <a:cs typeface="Calibri"/>
              </a:rPr>
              <a:t>3138 </a:t>
            </a:r>
            <a:r>
              <a:rPr lang="en-GB" sz="2800" b="1" kern="0" dirty="0">
                <a:solidFill>
                  <a:schemeClr val="bg1"/>
                </a:solidFill>
                <a:ea typeface="ＭＳ Ｐゴシック"/>
                <a:cs typeface="Calibri"/>
              </a:rPr>
              <a:t>4055 </a:t>
            </a:r>
            <a:r>
              <a:rPr lang="en-GB" sz="2800" b="1" kern="0" dirty="0" smtClean="0">
                <a:solidFill>
                  <a:schemeClr val="bg1"/>
                </a:solidFill>
                <a:ea typeface="ＭＳ Ｐゴシック"/>
                <a:cs typeface="Calibri"/>
              </a:rPr>
              <a:t>(Sonya)</a:t>
            </a:r>
            <a:endParaRPr lang="en-GB" sz="2800" b="1" kern="0" dirty="0" smtClean="0">
              <a:solidFill>
                <a:schemeClr val="bg1"/>
              </a:solidFill>
              <a:ea typeface="ＭＳ Ｐゴシック"/>
              <a:cs typeface="Calibri"/>
            </a:endParaRPr>
          </a:p>
          <a:p>
            <a:pPr algn="l"/>
            <a:endParaRPr lang="en-GB" sz="1800" b="1" kern="0" dirty="0">
              <a:solidFill>
                <a:schemeClr val="bg1"/>
              </a:solidFill>
              <a:latin typeface="Calibri"/>
              <a:ea typeface="ＭＳ Ｐゴシック"/>
              <a:cs typeface="Calibri"/>
            </a:endParaRPr>
          </a:p>
          <a:p>
            <a:pPr algn="l"/>
            <a:r>
              <a:rPr lang="en-GB" sz="2800" b="1" kern="0" dirty="0" smtClean="0">
                <a:solidFill>
                  <a:schemeClr val="bg1"/>
                </a:solidFill>
                <a:ea typeface="ＭＳ Ｐゴシック"/>
                <a:cs typeface="Calibri"/>
              </a:rPr>
              <a:t>Each Queensland University also has its own Rhodes Advisor. </a:t>
            </a:r>
            <a:r>
              <a:rPr lang="en-GB" sz="2800" b="1" kern="0" dirty="0">
                <a:solidFill>
                  <a:schemeClr val="bg1"/>
                </a:solidFill>
                <a:ea typeface="ＭＳ Ｐゴシック"/>
                <a:cs typeface="Calibri"/>
              </a:rPr>
              <a:t>Contact details: </a:t>
            </a:r>
            <a:r>
              <a:rPr lang="en-GB" sz="2800" b="1" kern="0" dirty="0" smtClean="0">
                <a:solidFill>
                  <a:schemeClr val="bg1"/>
                </a:solidFill>
                <a:ea typeface="ＭＳ Ｐゴシック"/>
                <a:cs typeface="Calibri"/>
              </a:rPr>
              <a:t>www.qut.edu.au/rhodes </a:t>
            </a:r>
            <a:endParaRPr lang="en-GB" sz="2800" b="1" kern="0" dirty="0">
              <a:solidFill>
                <a:schemeClr val="bg1"/>
              </a:solidFill>
              <a:ea typeface="ＭＳ Ｐゴシック"/>
              <a:cs typeface="Calibri"/>
            </a:endParaRPr>
          </a:p>
          <a:p>
            <a:pPr algn="l"/>
            <a:endParaRPr lang="en-GB" sz="1800" b="1" kern="0" dirty="0">
              <a:solidFill>
                <a:schemeClr val="bg1"/>
              </a:solidFill>
              <a:latin typeface="Calibri"/>
              <a:ea typeface="ＭＳ Ｐゴシック"/>
              <a:cs typeface="Calibri"/>
            </a:endParaRPr>
          </a:p>
          <a:p>
            <a:pPr algn="l"/>
            <a:r>
              <a:rPr lang="en-GB" sz="1800" b="1" kern="0" dirty="0" smtClean="0">
                <a:solidFill>
                  <a:schemeClr val="bg1"/>
                </a:solidFill>
                <a:latin typeface="Calibri"/>
                <a:ea typeface="ＭＳ Ｐゴシック"/>
                <a:cs typeface="Calibri"/>
              </a:rPr>
              <a:t> </a:t>
            </a:r>
            <a:endParaRPr lang="en-GB" sz="1100" b="1" kern="0" dirty="0" smtClean="0">
              <a:solidFill>
                <a:schemeClr val="bg1"/>
              </a:solidFill>
              <a:latin typeface="Calibri"/>
              <a:ea typeface="ＭＳ Ｐゴシック"/>
              <a:cs typeface="Calibri"/>
            </a:endParaRPr>
          </a:p>
          <a:p>
            <a:pPr algn="l"/>
            <a:r>
              <a:rPr lang="en-GB" sz="2800" b="1" kern="0" dirty="0" smtClean="0">
                <a:solidFill>
                  <a:schemeClr val="bg1"/>
                </a:solidFill>
                <a:latin typeface="Calibri"/>
                <a:ea typeface="ＭＳ Ｐゴシック"/>
                <a:cs typeface="Calibri"/>
              </a:rPr>
              <a:t>Follow Rhodes Australia on @</a:t>
            </a:r>
            <a:r>
              <a:rPr lang="en-GB" sz="2800" b="1" kern="0" dirty="0" err="1" smtClean="0">
                <a:solidFill>
                  <a:schemeClr val="bg1"/>
                </a:solidFill>
                <a:latin typeface="Calibri"/>
                <a:ea typeface="ＭＳ Ｐゴシック"/>
                <a:cs typeface="Calibri"/>
              </a:rPr>
              <a:t>Aus_Rhodes</a:t>
            </a:r>
            <a:endParaRPr lang="en-GB" sz="2800" b="1" kern="0" dirty="0" smtClean="0">
              <a:solidFill>
                <a:schemeClr val="bg1"/>
              </a:solidFill>
              <a:latin typeface="Calibri"/>
              <a:ea typeface="ＭＳ Ｐゴシック"/>
              <a:cs typeface="Calibri"/>
            </a:endParaRPr>
          </a:p>
        </p:txBody>
      </p:sp>
      <p:pic>
        <p:nvPicPr>
          <p:cNvPr id="9" name="Picture 8" descr="Rhodes element 1.ai"/>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1810" y="627615"/>
            <a:ext cx="109168" cy="1079500"/>
          </a:xfrm>
          <a:prstGeom prst="rect">
            <a:avLst/>
          </a:prstGeom>
        </p:spPr>
      </p:pic>
      <p:sp>
        <p:nvSpPr>
          <p:cNvPr id="2" name="TextBox 1"/>
          <p:cNvSpPr txBox="1"/>
          <p:nvPr/>
        </p:nvSpPr>
        <p:spPr>
          <a:xfrm>
            <a:off x="914400" y="901412"/>
            <a:ext cx="2333075" cy="707886"/>
          </a:xfrm>
          <a:prstGeom prst="rect">
            <a:avLst/>
          </a:prstGeom>
          <a:noFill/>
        </p:spPr>
        <p:txBody>
          <a:bodyPr wrap="none" rtlCol="0">
            <a:spAutoFit/>
          </a:bodyPr>
          <a:lstStyle/>
          <a:p>
            <a:r>
              <a:rPr lang="en-US" sz="4000" dirty="0" smtClean="0">
                <a:solidFill>
                  <a:schemeClr val="bg1"/>
                </a:solidFill>
              </a:rPr>
              <a:t>Thank you</a:t>
            </a:r>
            <a:endParaRPr lang="en-US" sz="4000" dirty="0">
              <a:solidFill>
                <a:schemeClr val="bg1"/>
              </a:solidFill>
            </a:endParaRPr>
          </a:p>
        </p:txBody>
      </p:sp>
      <p:grpSp>
        <p:nvGrpSpPr>
          <p:cNvPr id="7" name="Group 6"/>
          <p:cNvGrpSpPr>
            <a:grpSpLocks noChangeAspect="1"/>
          </p:cNvGrpSpPr>
          <p:nvPr/>
        </p:nvGrpSpPr>
        <p:grpSpPr>
          <a:xfrm>
            <a:off x="6792910" y="99934"/>
            <a:ext cx="2280281" cy="628015"/>
            <a:chOff x="0" y="0"/>
            <a:chExt cx="4849540" cy="1335302"/>
          </a:xfrm>
          <a:solidFill>
            <a:schemeClr val="accent1"/>
          </a:solidFill>
        </p:grpSpPr>
        <p:sp>
          <p:nvSpPr>
            <p:cNvPr id="8" name="Freeform 7"/>
            <p:cNvSpPr>
              <a:spLocks/>
            </p:cNvSpPr>
            <p:nvPr/>
          </p:nvSpPr>
          <p:spPr bwMode="auto">
            <a:xfrm>
              <a:off x="1626782" y="754912"/>
              <a:ext cx="401320" cy="572770"/>
            </a:xfrm>
            <a:custGeom>
              <a:avLst/>
              <a:gdLst>
                <a:gd name="T0" fmla="*/ 290 w 632"/>
                <a:gd name="T1" fmla="*/ 43 h 902"/>
                <a:gd name="T2" fmla="*/ 0 w 632"/>
                <a:gd name="T3" fmla="*/ 43 h 902"/>
                <a:gd name="T4" fmla="*/ 0 w 632"/>
                <a:gd name="T5" fmla="*/ 0 h 902"/>
                <a:gd name="T6" fmla="*/ 632 w 632"/>
                <a:gd name="T7" fmla="*/ 0 h 902"/>
                <a:gd name="T8" fmla="*/ 632 w 632"/>
                <a:gd name="T9" fmla="*/ 43 h 902"/>
                <a:gd name="T10" fmla="*/ 337 w 632"/>
                <a:gd name="T11" fmla="*/ 43 h 902"/>
                <a:gd name="T12" fmla="*/ 337 w 632"/>
                <a:gd name="T13" fmla="*/ 902 h 902"/>
                <a:gd name="T14" fmla="*/ 290 w 632"/>
                <a:gd name="T15" fmla="*/ 902 h 902"/>
                <a:gd name="T16" fmla="*/ 290 w 632"/>
                <a:gd name="T17" fmla="*/ 43 h 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902">
                  <a:moveTo>
                    <a:pt x="290" y="43"/>
                  </a:moveTo>
                  <a:lnTo>
                    <a:pt x="0" y="43"/>
                  </a:lnTo>
                  <a:lnTo>
                    <a:pt x="0" y="0"/>
                  </a:lnTo>
                  <a:lnTo>
                    <a:pt x="632" y="0"/>
                  </a:lnTo>
                  <a:lnTo>
                    <a:pt x="632" y="43"/>
                  </a:lnTo>
                  <a:lnTo>
                    <a:pt x="337" y="43"/>
                  </a:lnTo>
                  <a:lnTo>
                    <a:pt x="337" y="902"/>
                  </a:lnTo>
                  <a:lnTo>
                    <a:pt x="290" y="902"/>
                  </a:lnTo>
                  <a:lnTo>
                    <a:pt x="290"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AU"/>
            </a:p>
          </p:txBody>
        </p:sp>
        <p:sp>
          <p:nvSpPr>
            <p:cNvPr id="11" name="Freeform 10"/>
            <p:cNvSpPr>
              <a:spLocks noEditPoints="1"/>
            </p:cNvSpPr>
            <p:nvPr/>
          </p:nvSpPr>
          <p:spPr bwMode="auto">
            <a:xfrm>
              <a:off x="2137145" y="754912"/>
              <a:ext cx="377825" cy="572770"/>
            </a:xfrm>
            <a:custGeom>
              <a:avLst/>
              <a:gdLst>
                <a:gd name="T0" fmla="*/ 597 w 658"/>
                <a:gd name="T1" fmla="*/ 997 h 997"/>
                <a:gd name="T2" fmla="*/ 298 w 658"/>
                <a:gd name="T3" fmla="*/ 578 h 997"/>
                <a:gd name="T4" fmla="*/ 51 w 658"/>
                <a:gd name="T5" fmla="*/ 578 h 997"/>
                <a:gd name="T6" fmla="*/ 51 w 658"/>
                <a:gd name="T7" fmla="*/ 997 h 997"/>
                <a:gd name="T8" fmla="*/ 0 w 658"/>
                <a:gd name="T9" fmla="*/ 997 h 997"/>
                <a:gd name="T10" fmla="*/ 0 w 658"/>
                <a:gd name="T11" fmla="*/ 0 h 997"/>
                <a:gd name="T12" fmla="*/ 331 w 658"/>
                <a:gd name="T13" fmla="*/ 0 h 997"/>
                <a:gd name="T14" fmla="*/ 644 w 658"/>
                <a:gd name="T15" fmla="*/ 286 h 997"/>
                <a:gd name="T16" fmla="*/ 361 w 658"/>
                <a:gd name="T17" fmla="*/ 577 h 997"/>
                <a:gd name="T18" fmla="*/ 360 w 658"/>
                <a:gd name="T19" fmla="*/ 581 h 997"/>
                <a:gd name="T20" fmla="*/ 658 w 658"/>
                <a:gd name="T21" fmla="*/ 997 h 997"/>
                <a:gd name="T22" fmla="*/ 597 w 658"/>
                <a:gd name="T23" fmla="*/ 997 h 997"/>
                <a:gd name="T24" fmla="*/ 51 w 658"/>
                <a:gd name="T25" fmla="*/ 529 h 997"/>
                <a:gd name="T26" fmla="*/ 310 w 658"/>
                <a:gd name="T27" fmla="*/ 529 h 997"/>
                <a:gd name="T28" fmla="*/ 594 w 658"/>
                <a:gd name="T29" fmla="*/ 285 h 997"/>
                <a:gd name="T30" fmla="*/ 336 w 658"/>
                <a:gd name="T31" fmla="*/ 49 h 997"/>
                <a:gd name="T32" fmla="*/ 51 w 658"/>
                <a:gd name="T33" fmla="*/ 49 h 997"/>
                <a:gd name="T34" fmla="*/ 51 w 658"/>
                <a:gd name="T35" fmla="*/ 529 h 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8" h="997">
                  <a:moveTo>
                    <a:pt x="597" y="997"/>
                  </a:moveTo>
                  <a:cubicBezTo>
                    <a:pt x="298" y="578"/>
                    <a:pt x="298" y="578"/>
                    <a:pt x="298" y="578"/>
                  </a:cubicBezTo>
                  <a:cubicBezTo>
                    <a:pt x="51" y="578"/>
                    <a:pt x="51" y="578"/>
                    <a:pt x="51" y="578"/>
                  </a:cubicBezTo>
                  <a:cubicBezTo>
                    <a:pt x="51" y="997"/>
                    <a:pt x="51" y="997"/>
                    <a:pt x="51" y="997"/>
                  </a:cubicBezTo>
                  <a:cubicBezTo>
                    <a:pt x="0" y="997"/>
                    <a:pt x="0" y="997"/>
                    <a:pt x="0" y="997"/>
                  </a:cubicBezTo>
                  <a:cubicBezTo>
                    <a:pt x="0" y="0"/>
                    <a:pt x="0" y="0"/>
                    <a:pt x="0" y="0"/>
                  </a:cubicBezTo>
                  <a:cubicBezTo>
                    <a:pt x="331" y="0"/>
                    <a:pt x="331" y="0"/>
                    <a:pt x="331" y="0"/>
                  </a:cubicBezTo>
                  <a:cubicBezTo>
                    <a:pt x="550" y="0"/>
                    <a:pt x="644" y="122"/>
                    <a:pt x="644" y="286"/>
                  </a:cubicBezTo>
                  <a:cubicBezTo>
                    <a:pt x="644" y="477"/>
                    <a:pt x="522" y="567"/>
                    <a:pt x="361" y="577"/>
                  </a:cubicBezTo>
                  <a:cubicBezTo>
                    <a:pt x="360" y="581"/>
                    <a:pt x="360" y="581"/>
                    <a:pt x="360" y="581"/>
                  </a:cubicBezTo>
                  <a:cubicBezTo>
                    <a:pt x="658" y="997"/>
                    <a:pt x="658" y="997"/>
                    <a:pt x="658" y="997"/>
                  </a:cubicBezTo>
                  <a:lnTo>
                    <a:pt x="597" y="997"/>
                  </a:lnTo>
                  <a:close/>
                  <a:moveTo>
                    <a:pt x="51" y="529"/>
                  </a:moveTo>
                  <a:cubicBezTo>
                    <a:pt x="310" y="529"/>
                    <a:pt x="310" y="529"/>
                    <a:pt x="310" y="529"/>
                  </a:cubicBezTo>
                  <a:cubicBezTo>
                    <a:pt x="517" y="529"/>
                    <a:pt x="594" y="428"/>
                    <a:pt x="594" y="285"/>
                  </a:cubicBezTo>
                  <a:cubicBezTo>
                    <a:pt x="594" y="124"/>
                    <a:pt x="493" y="49"/>
                    <a:pt x="336" y="49"/>
                  </a:cubicBezTo>
                  <a:cubicBezTo>
                    <a:pt x="51" y="49"/>
                    <a:pt x="51" y="49"/>
                    <a:pt x="51" y="49"/>
                  </a:cubicBezTo>
                  <a:lnTo>
                    <a:pt x="51" y="5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AU"/>
            </a:p>
          </p:txBody>
        </p:sp>
        <p:sp>
          <p:nvSpPr>
            <p:cNvPr id="12" name="Freeform 11"/>
            <p:cNvSpPr>
              <a:spLocks/>
            </p:cNvSpPr>
            <p:nvPr/>
          </p:nvSpPr>
          <p:spPr bwMode="auto">
            <a:xfrm>
              <a:off x="2626242" y="754912"/>
              <a:ext cx="424180" cy="575945"/>
            </a:xfrm>
            <a:custGeom>
              <a:avLst/>
              <a:gdLst>
                <a:gd name="T0" fmla="*/ 0 w 738"/>
                <a:gd name="T1" fmla="*/ 598 h 1002"/>
                <a:gd name="T2" fmla="*/ 0 w 738"/>
                <a:gd name="T3" fmla="*/ 0 h 1002"/>
                <a:gd name="T4" fmla="*/ 49 w 738"/>
                <a:gd name="T5" fmla="*/ 0 h 1002"/>
                <a:gd name="T6" fmla="*/ 49 w 738"/>
                <a:gd name="T7" fmla="*/ 592 h 1002"/>
                <a:gd name="T8" fmla="*/ 369 w 738"/>
                <a:gd name="T9" fmla="*/ 952 h 1002"/>
                <a:gd name="T10" fmla="*/ 689 w 738"/>
                <a:gd name="T11" fmla="*/ 592 h 1002"/>
                <a:gd name="T12" fmla="*/ 689 w 738"/>
                <a:gd name="T13" fmla="*/ 0 h 1002"/>
                <a:gd name="T14" fmla="*/ 738 w 738"/>
                <a:gd name="T15" fmla="*/ 0 h 1002"/>
                <a:gd name="T16" fmla="*/ 738 w 738"/>
                <a:gd name="T17" fmla="*/ 598 h 1002"/>
                <a:gd name="T18" fmla="*/ 369 w 738"/>
                <a:gd name="T19" fmla="*/ 1002 h 1002"/>
                <a:gd name="T20" fmla="*/ 0 w 738"/>
                <a:gd name="T21" fmla="*/ 598 h 10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38" h="1002">
                  <a:moveTo>
                    <a:pt x="0" y="598"/>
                  </a:moveTo>
                  <a:cubicBezTo>
                    <a:pt x="0" y="0"/>
                    <a:pt x="0" y="0"/>
                    <a:pt x="0" y="0"/>
                  </a:cubicBezTo>
                  <a:cubicBezTo>
                    <a:pt x="49" y="0"/>
                    <a:pt x="49" y="0"/>
                    <a:pt x="49" y="0"/>
                  </a:cubicBezTo>
                  <a:cubicBezTo>
                    <a:pt x="49" y="592"/>
                    <a:pt x="49" y="592"/>
                    <a:pt x="49" y="592"/>
                  </a:cubicBezTo>
                  <a:cubicBezTo>
                    <a:pt x="49" y="816"/>
                    <a:pt x="178" y="952"/>
                    <a:pt x="369" y="952"/>
                  </a:cubicBezTo>
                  <a:cubicBezTo>
                    <a:pt x="557" y="952"/>
                    <a:pt x="689" y="818"/>
                    <a:pt x="689" y="592"/>
                  </a:cubicBezTo>
                  <a:cubicBezTo>
                    <a:pt x="689" y="0"/>
                    <a:pt x="689" y="0"/>
                    <a:pt x="689" y="0"/>
                  </a:cubicBezTo>
                  <a:cubicBezTo>
                    <a:pt x="738" y="0"/>
                    <a:pt x="738" y="0"/>
                    <a:pt x="738" y="0"/>
                  </a:cubicBezTo>
                  <a:cubicBezTo>
                    <a:pt x="738" y="598"/>
                    <a:pt x="738" y="598"/>
                    <a:pt x="738" y="598"/>
                  </a:cubicBezTo>
                  <a:cubicBezTo>
                    <a:pt x="738" y="851"/>
                    <a:pt x="588" y="1002"/>
                    <a:pt x="369" y="1002"/>
                  </a:cubicBezTo>
                  <a:cubicBezTo>
                    <a:pt x="152" y="1002"/>
                    <a:pt x="0" y="851"/>
                    <a:pt x="0" y="5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AU"/>
            </a:p>
          </p:txBody>
        </p:sp>
        <p:sp>
          <p:nvSpPr>
            <p:cNvPr id="13" name="Freeform 12"/>
            <p:cNvSpPr>
              <a:spLocks/>
            </p:cNvSpPr>
            <p:nvPr/>
          </p:nvSpPr>
          <p:spPr bwMode="auto">
            <a:xfrm>
              <a:off x="3147238" y="754912"/>
              <a:ext cx="377190" cy="580390"/>
            </a:xfrm>
            <a:custGeom>
              <a:avLst/>
              <a:gdLst>
                <a:gd name="T0" fmla="*/ 0 w 657"/>
                <a:gd name="T1" fmla="*/ 859 h 1010"/>
                <a:gd name="T2" fmla="*/ 37 w 657"/>
                <a:gd name="T3" fmla="*/ 819 h 1010"/>
                <a:gd name="T4" fmla="*/ 342 w 657"/>
                <a:gd name="T5" fmla="*/ 961 h 1010"/>
                <a:gd name="T6" fmla="*/ 605 w 657"/>
                <a:gd name="T7" fmla="*/ 756 h 1010"/>
                <a:gd name="T8" fmla="*/ 332 w 657"/>
                <a:gd name="T9" fmla="*/ 512 h 1010"/>
                <a:gd name="T10" fmla="*/ 40 w 657"/>
                <a:gd name="T11" fmla="*/ 244 h 1010"/>
                <a:gd name="T12" fmla="*/ 329 w 657"/>
                <a:gd name="T13" fmla="*/ 1 h 1010"/>
                <a:gd name="T14" fmla="*/ 624 w 657"/>
                <a:gd name="T15" fmla="*/ 109 h 1010"/>
                <a:gd name="T16" fmla="*/ 589 w 657"/>
                <a:gd name="T17" fmla="*/ 153 h 1010"/>
                <a:gd name="T18" fmla="*/ 324 w 657"/>
                <a:gd name="T19" fmla="*/ 52 h 1010"/>
                <a:gd name="T20" fmla="*/ 91 w 657"/>
                <a:gd name="T21" fmla="*/ 241 h 1010"/>
                <a:gd name="T22" fmla="*/ 349 w 657"/>
                <a:gd name="T23" fmla="*/ 463 h 1010"/>
                <a:gd name="T24" fmla="*/ 657 w 657"/>
                <a:gd name="T25" fmla="*/ 753 h 1010"/>
                <a:gd name="T26" fmla="*/ 343 w 657"/>
                <a:gd name="T27" fmla="*/ 1010 h 1010"/>
                <a:gd name="T28" fmla="*/ 0 w 657"/>
                <a:gd name="T29" fmla="*/ 859 h 1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7" h="1010">
                  <a:moveTo>
                    <a:pt x="0" y="859"/>
                  </a:moveTo>
                  <a:cubicBezTo>
                    <a:pt x="37" y="819"/>
                    <a:pt x="37" y="819"/>
                    <a:pt x="37" y="819"/>
                  </a:cubicBezTo>
                  <a:cubicBezTo>
                    <a:pt x="108" y="913"/>
                    <a:pt x="227" y="961"/>
                    <a:pt x="342" y="961"/>
                  </a:cubicBezTo>
                  <a:cubicBezTo>
                    <a:pt x="491" y="961"/>
                    <a:pt x="605" y="883"/>
                    <a:pt x="605" y="756"/>
                  </a:cubicBezTo>
                  <a:cubicBezTo>
                    <a:pt x="605" y="607"/>
                    <a:pt x="478" y="568"/>
                    <a:pt x="332" y="512"/>
                  </a:cubicBezTo>
                  <a:cubicBezTo>
                    <a:pt x="189" y="454"/>
                    <a:pt x="40" y="407"/>
                    <a:pt x="40" y="244"/>
                  </a:cubicBezTo>
                  <a:cubicBezTo>
                    <a:pt x="40" y="105"/>
                    <a:pt x="167" y="0"/>
                    <a:pt x="329" y="1"/>
                  </a:cubicBezTo>
                  <a:cubicBezTo>
                    <a:pt x="426" y="2"/>
                    <a:pt x="533" y="39"/>
                    <a:pt x="624" y="109"/>
                  </a:cubicBezTo>
                  <a:cubicBezTo>
                    <a:pt x="589" y="153"/>
                    <a:pt x="589" y="153"/>
                    <a:pt x="589" y="153"/>
                  </a:cubicBezTo>
                  <a:cubicBezTo>
                    <a:pt x="513" y="88"/>
                    <a:pt x="409" y="52"/>
                    <a:pt x="324" y="52"/>
                  </a:cubicBezTo>
                  <a:cubicBezTo>
                    <a:pt x="207" y="52"/>
                    <a:pt x="92" y="118"/>
                    <a:pt x="91" y="241"/>
                  </a:cubicBezTo>
                  <a:cubicBezTo>
                    <a:pt x="91" y="374"/>
                    <a:pt x="214" y="410"/>
                    <a:pt x="349" y="463"/>
                  </a:cubicBezTo>
                  <a:cubicBezTo>
                    <a:pt x="510" y="526"/>
                    <a:pt x="657" y="579"/>
                    <a:pt x="657" y="753"/>
                  </a:cubicBezTo>
                  <a:cubicBezTo>
                    <a:pt x="657" y="904"/>
                    <a:pt x="523" y="1010"/>
                    <a:pt x="343" y="1010"/>
                  </a:cubicBezTo>
                  <a:cubicBezTo>
                    <a:pt x="221" y="1010"/>
                    <a:pt x="94" y="965"/>
                    <a:pt x="0" y="8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AU"/>
            </a:p>
          </p:txBody>
        </p:sp>
        <p:sp>
          <p:nvSpPr>
            <p:cNvPr id="15" name="Freeform 14"/>
            <p:cNvSpPr>
              <a:spLocks/>
            </p:cNvSpPr>
            <p:nvPr/>
          </p:nvSpPr>
          <p:spPr bwMode="auto">
            <a:xfrm>
              <a:off x="3572540" y="754912"/>
              <a:ext cx="400685" cy="572770"/>
            </a:xfrm>
            <a:custGeom>
              <a:avLst/>
              <a:gdLst>
                <a:gd name="T0" fmla="*/ 289 w 631"/>
                <a:gd name="T1" fmla="*/ 43 h 902"/>
                <a:gd name="T2" fmla="*/ 0 w 631"/>
                <a:gd name="T3" fmla="*/ 43 h 902"/>
                <a:gd name="T4" fmla="*/ 0 w 631"/>
                <a:gd name="T5" fmla="*/ 0 h 902"/>
                <a:gd name="T6" fmla="*/ 631 w 631"/>
                <a:gd name="T7" fmla="*/ 0 h 902"/>
                <a:gd name="T8" fmla="*/ 631 w 631"/>
                <a:gd name="T9" fmla="*/ 43 h 902"/>
                <a:gd name="T10" fmla="*/ 336 w 631"/>
                <a:gd name="T11" fmla="*/ 43 h 902"/>
                <a:gd name="T12" fmla="*/ 336 w 631"/>
                <a:gd name="T13" fmla="*/ 902 h 902"/>
                <a:gd name="T14" fmla="*/ 289 w 631"/>
                <a:gd name="T15" fmla="*/ 902 h 902"/>
                <a:gd name="T16" fmla="*/ 289 w 631"/>
                <a:gd name="T17" fmla="*/ 43 h 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1" h="902">
                  <a:moveTo>
                    <a:pt x="289" y="43"/>
                  </a:moveTo>
                  <a:lnTo>
                    <a:pt x="0" y="43"/>
                  </a:lnTo>
                  <a:lnTo>
                    <a:pt x="0" y="0"/>
                  </a:lnTo>
                  <a:lnTo>
                    <a:pt x="631" y="0"/>
                  </a:lnTo>
                  <a:lnTo>
                    <a:pt x="631" y="43"/>
                  </a:lnTo>
                  <a:lnTo>
                    <a:pt x="336" y="43"/>
                  </a:lnTo>
                  <a:lnTo>
                    <a:pt x="336" y="902"/>
                  </a:lnTo>
                  <a:lnTo>
                    <a:pt x="289" y="902"/>
                  </a:lnTo>
                  <a:lnTo>
                    <a:pt x="289"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AU"/>
            </a:p>
          </p:txBody>
        </p:sp>
        <p:sp>
          <p:nvSpPr>
            <p:cNvPr id="17" name="Freeform 16"/>
            <p:cNvSpPr>
              <a:spLocks noEditPoints="1"/>
            </p:cNvSpPr>
            <p:nvPr/>
          </p:nvSpPr>
          <p:spPr bwMode="auto">
            <a:xfrm>
              <a:off x="1626782" y="10633"/>
              <a:ext cx="427990" cy="572135"/>
            </a:xfrm>
            <a:custGeom>
              <a:avLst/>
              <a:gdLst>
                <a:gd name="T0" fmla="*/ 542 w 745"/>
                <a:gd name="T1" fmla="*/ 996 h 996"/>
                <a:gd name="T2" fmla="*/ 303 w 745"/>
                <a:gd name="T3" fmla="*/ 641 h 996"/>
                <a:gd name="T4" fmla="*/ 170 w 745"/>
                <a:gd name="T5" fmla="*/ 641 h 996"/>
                <a:gd name="T6" fmla="*/ 170 w 745"/>
                <a:gd name="T7" fmla="*/ 996 h 996"/>
                <a:gd name="T8" fmla="*/ 0 w 745"/>
                <a:gd name="T9" fmla="*/ 996 h 996"/>
                <a:gd name="T10" fmla="*/ 0 w 745"/>
                <a:gd name="T11" fmla="*/ 0 h 996"/>
                <a:gd name="T12" fmla="*/ 368 w 745"/>
                <a:gd name="T13" fmla="*/ 0 h 996"/>
                <a:gd name="T14" fmla="*/ 709 w 745"/>
                <a:gd name="T15" fmla="*/ 323 h 996"/>
                <a:gd name="T16" fmla="*/ 490 w 745"/>
                <a:gd name="T17" fmla="*/ 623 h 996"/>
                <a:gd name="T18" fmla="*/ 490 w 745"/>
                <a:gd name="T19" fmla="*/ 627 h 996"/>
                <a:gd name="T20" fmla="*/ 745 w 745"/>
                <a:gd name="T21" fmla="*/ 996 h 996"/>
                <a:gd name="T22" fmla="*/ 542 w 745"/>
                <a:gd name="T23" fmla="*/ 996 h 996"/>
                <a:gd name="T24" fmla="*/ 170 w 745"/>
                <a:gd name="T25" fmla="*/ 488 h 996"/>
                <a:gd name="T26" fmla="*/ 331 w 745"/>
                <a:gd name="T27" fmla="*/ 488 h 996"/>
                <a:gd name="T28" fmla="*/ 533 w 745"/>
                <a:gd name="T29" fmla="*/ 320 h 996"/>
                <a:gd name="T30" fmla="*/ 342 w 745"/>
                <a:gd name="T31" fmla="*/ 151 h 996"/>
                <a:gd name="T32" fmla="*/ 170 w 745"/>
                <a:gd name="T33" fmla="*/ 151 h 996"/>
                <a:gd name="T34" fmla="*/ 170 w 745"/>
                <a:gd name="T35" fmla="*/ 488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45" h="996">
                  <a:moveTo>
                    <a:pt x="542" y="996"/>
                  </a:moveTo>
                  <a:cubicBezTo>
                    <a:pt x="303" y="641"/>
                    <a:pt x="303" y="641"/>
                    <a:pt x="303" y="641"/>
                  </a:cubicBezTo>
                  <a:cubicBezTo>
                    <a:pt x="170" y="641"/>
                    <a:pt x="170" y="641"/>
                    <a:pt x="170" y="641"/>
                  </a:cubicBezTo>
                  <a:cubicBezTo>
                    <a:pt x="170" y="996"/>
                    <a:pt x="170" y="996"/>
                    <a:pt x="170" y="996"/>
                  </a:cubicBezTo>
                  <a:cubicBezTo>
                    <a:pt x="0" y="996"/>
                    <a:pt x="0" y="996"/>
                    <a:pt x="0" y="996"/>
                  </a:cubicBezTo>
                  <a:cubicBezTo>
                    <a:pt x="0" y="0"/>
                    <a:pt x="0" y="0"/>
                    <a:pt x="0" y="0"/>
                  </a:cubicBezTo>
                  <a:cubicBezTo>
                    <a:pt x="368" y="0"/>
                    <a:pt x="368" y="0"/>
                    <a:pt x="368" y="0"/>
                  </a:cubicBezTo>
                  <a:cubicBezTo>
                    <a:pt x="605" y="0"/>
                    <a:pt x="709" y="137"/>
                    <a:pt x="709" y="323"/>
                  </a:cubicBezTo>
                  <a:cubicBezTo>
                    <a:pt x="709" y="487"/>
                    <a:pt x="625" y="585"/>
                    <a:pt x="490" y="623"/>
                  </a:cubicBezTo>
                  <a:cubicBezTo>
                    <a:pt x="490" y="627"/>
                    <a:pt x="490" y="627"/>
                    <a:pt x="490" y="627"/>
                  </a:cubicBezTo>
                  <a:cubicBezTo>
                    <a:pt x="745" y="996"/>
                    <a:pt x="745" y="996"/>
                    <a:pt x="745" y="996"/>
                  </a:cubicBezTo>
                  <a:lnTo>
                    <a:pt x="542" y="996"/>
                  </a:lnTo>
                  <a:close/>
                  <a:moveTo>
                    <a:pt x="170" y="488"/>
                  </a:moveTo>
                  <a:cubicBezTo>
                    <a:pt x="331" y="488"/>
                    <a:pt x="331" y="488"/>
                    <a:pt x="331" y="488"/>
                  </a:cubicBezTo>
                  <a:cubicBezTo>
                    <a:pt x="467" y="488"/>
                    <a:pt x="533" y="418"/>
                    <a:pt x="533" y="320"/>
                  </a:cubicBezTo>
                  <a:cubicBezTo>
                    <a:pt x="533" y="214"/>
                    <a:pt x="465" y="151"/>
                    <a:pt x="342" y="151"/>
                  </a:cubicBezTo>
                  <a:cubicBezTo>
                    <a:pt x="170" y="151"/>
                    <a:pt x="170" y="151"/>
                    <a:pt x="170" y="151"/>
                  </a:cubicBezTo>
                  <a:lnTo>
                    <a:pt x="170" y="4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AU"/>
            </a:p>
          </p:txBody>
        </p:sp>
        <p:sp>
          <p:nvSpPr>
            <p:cNvPr id="18" name="Freeform 17"/>
            <p:cNvSpPr>
              <a:spLocks/>
            </p:cNvSpPr>
            <p:nvPr/>
          </p:nvSpPr>
          <p:spPr bwMode="auto">
            <a:xfrm>
              <a:off x="2158410" y="10633"/>
              <a:ext cx="453390" cy="572135"/>
            </a:xfrm>
            <a:custGeom>
              <a:avLst/>
              <a:gdLst>
                <a:gd name="T0" fmla="*/ 0 w 714"/>
                <a:gd name="T1" fmla="*/ 0 h 901"/>
                <a:gd name="T2" fmla="*/ 154 w 714"/>
                <a:gd name="T3" fmla="*/ 0 h 901"/>
                <a:gd name="T4" fmla="*/ 154 w 714"/>
                <a:gd name="T5" fmla="*/ 403 h 901"/>
                <a:gd name="T6" fmla="*/ 561 w 714"/>
                <a:gd name="T7" fmla="*/ 403 h 901"/>
                <a:gd name="T8" fmla="*/ 561 w 714"/>
                <a:gd name="T9" fmla="*/ 0 h 901"/>
                <a:gd name="T10" fmla="*/ 714 w 714"/>
                <a:gd name="T11" fmla="*/ 0 h 901"/>
                <a:gd name="T12" fmla="*/ 714 w 714"/>
                <a:gd name="T13" fmla="*/ 901 h 901"/>
                <a:gd name="T14" fmla="*/ 561 w 714"/>
                <a:gd name="T15" fmla="*/ 901 h 901"/>
                <a:gd name="T16" fmla="*/ 561 w 714"/>
                <a:gd name="T17" fmla="*/ 539 h 901"/>
                <a:gd name="T18" fmla="*/ 154 w 714"/>
                <a:gd name="T19" fmla="*/ 539 h 901"/>
                <a:gd name="T20" fmla="*/ 154 w 714"/>
                <a:gd name="T21" fmla="*/ 901 h 901"/>
                <a:gd name="T22" fmla="*/ 0 w 714"/>
                <a:gd name="T23" fmla="*/ 901 h 901"/>
                <a:gd name="T24" fmla="*/ 0 w 714"/>
                <a:gd name="T25" fmla="*/ 0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4" h="901">
                  <a:moveTo>
                    <a:pt x="0" y="0"/>
                  </a:moveTo>
                  <a:lnTo>
                    <a:pt x="154" y="0"/>
                  </a:lnTo>
                  <a:lnTo>
                    <a:pt x="154" y="403"/>
                  </a:lnTo>
                  <a:lnTo>
                    <a:pt x="561" y="403"/>
                  </a:lnTo>
                  <a:lnTo>
                    <a:pt x="561" y="0"/>
                  </a:lnTo>
                  <a:lnTo>
                    <a:pt x="714" y="0"/>
                  </a:lnTo>
                  <a:lnTo>
                    <a:pt x="714" y="901"/>
                  </a:lnTo>
                  <a:lnTo>
                    <a:pt x="561" y="901"/>
                  </a:lnTo>
                  <a:lnTo>
                    <a:pt x="561" y="539"/>
                  </a:lnTo>
                  <a:lnTo>
                    <a:pt x="154" y="539"/>
                  </a:lnTo>
                  <a:lnTo>
                    <a:pt x="154" y="901"/>
                  </a:lnTo>
                  <a:lnTo>
                    <a:pt x="0" y="90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AU"/>
            </a:p>
          </p:txBody>
        </p:sp>
        <p:sp>
          <p:nvSpPr>
            <p:cNvPr id="19" name="Freeform 18"/>
            <p:cNvSpPr>
              <a:spLocks noEditPoints="1"/>
            </p:cNvSpPr>
            <p:nvPr/>
          </p:nvSpPr>
          <p:spPr bwMode="auto">
            <a:xfrm>
              <a:off x="2721935" y="0"/>
              <a:ext cx="578485" cy="586105"/>
            </a:xfrm>
            <a:custGeom>
              <a:avLst/>
              <a:gdLst>
                <a:gd name="T0" fmla="*/ 0 w 1007"/>
                <a:gd name="T1" fmla="*/ 510 h 1020"/>
                <a:gd name="T2" fmla="*/ 504 w 1007"/>
                <a:gd name="T3" fmla="*/ 0 h 1020"/>
                <a:gd name="T4" fmla="*/ 1007 w 1007"/>
                <a:gd name="T5" fmla="*/ 510 h 1020"/>
                <a:gd name="T6" fmla="*/ 504 w 1007"/>
                <a:gd name="T7" fmla="*/ 1020 h 1020"/>
                <a:gd name="T8" fmla="*/ 0 w 1007"/>
                <a:gd name="T9" fmla="*/ 510 h 1020"/>
                <a:gd name="T10" fmla="*/ 830 w 1007"/>
                <a:gd name="T11" fmla="*/ 510 h 1020"/>
                <a:gd name="T12" fmla="*/ 504 w 1007"/>
                <a:gd name="T13" fmla="*/ 159 h 1020"/>
                <a:gd name="T14" fmla="*/ 176 w 1007"/>
                <a:gd name="T15" fmla="*/ 510 h 1020"/>
                <a:gd name="T16" fmla="*/ 504 w 1007"/>
                <a:gd name="T17" fmla="*/ 861 h 1020"/>
                <a:gd name="T18" fmla="*/ 830 w 1007"/>
                <a:gd name="T19" fmla="*/ 510 h 1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07" h="1020">
                  <a:moveTo>
                    <a:pt x="0" y="510"/>
                  </a:moveTo>
                  <a:cubicBezTo>
                    <a:pt x="0" y="217"/>
                    <a:pt x="205" y="0"/>
                    <a:pt x="504" y="0"/>
                  </a:cubicBezTo>
                  <a:cubicBezTo>
                    <a:pt x="792" y="0"/>
                    <a:pt x="1007" y="205"/>
                    <a:pt x="1007" y="510"/>
                  </a:cubicBezTo>
                  <a:cubicBezTo>
                    <a:pt x="1007" y="813"/>
                    <a:pt x="792" y="1020"/>
                    <a:pt x="504" y="1020"/>
                  </a:cubicBezTo>
                  <a:cubicBezTo>
                    <a:pt x="205" y="1020"/>
                    <a:pt x="0" y="803"/>
                    <a:pt x="0" y="510"/>
                  </a:cubicBezTo>
                  <a:close/>
                  <a:moveTo>
                    <a:pt x="830" y="510"/>
                  </a:moveTo>
                  <a:cubicBezTo>
                    <a:pt x="830" y="305"/>
                    <a:pt x="688" y="159"/>
                    <a:pt x="504" y="159"/>
                  </a:cubicBezTo>
                  <a:cubicBezTo>
                    <a:pt x="309" y="159"/>
                    <a:pt x="176" y="315"/>
                    <a:pt x="176" y="510"/>
                  </a:cubicBezTo>
                  <a:cubicBezTo>
                    <a:pt x="176" y="705"/>
                    <a:pt x="309" y="861"/>
                    <a:pt x="504" y="861"/>
                  </a:cubicBezTo>
                  <a:cubicBezTo>
                    <a:pt x="688" y="861"/>
                    <a:pt x="830" y="714"/>
                    <a:pt x="830" y="5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AU"/>
            </a:p>
          </p:txBody>
        </p:sp>
        <p:sp>
          <p:nvSpPr>
            <p:cNvPr id="20" name="Freeform 19"/>
            <p:cNvSpPr>
              <a:spLocks noEditPoints="1"/>
            </p:cNvSpPr>
            <p:nvPr/>
          </p:nvSpPr>
          <p:spPr bwMode="auto">
            <a:xfrm>
              <a:off x="3413052" y="10633"/>
              <a:ext cx="480060" cy="572135"/>
            </a:xfrm>
            <a:custGeom>
              <a:avLst/>
              <a:gdLst>
                <a:gd name="T0" fmla="*/ 0 w 836"/>
                <a:gd name="T1" fmla="*/ 0 h 996"/>
                <a:gd name="T2" fmla="*/ 318 w 836"/>
                <a:gd name="T3" fmla="*/ 0 h 996"/>
                <a:gd name="T4" fmla="*/ 836 w 836"/>
                <a:gd name="T5" fmla="*/ 499 h 996"/>
                <a:gd name="T6" fmla="*/ 322 w 836"/>
                <a:gd name="T7" fmla="*/ 996 h 996"/>
                <a:gd name="T8" fmla="*/ 0 w 836"/>
                <a:gd name="T9" fmla="*/ 996 h 996"/>
                <a:gd name="T10" fmla="*/ 0 w 836"/>
                <a:gd name="T11" fmla="*/ 0 h 996"/>
                <a:gd name="T12" fmla="*/ 312 w 836"/>
                <a:gd name="T13" fmla="*/ 845 h 996"/>
                <a:gd name="T14" fmla="*/ 660 w 836"/>
                <a:gd name="T15" fmla="*/ 499 h 996"/>
                <a:gd name="T16" fmla="*/ 320 w 836"/>
                <a:gd name="T17" fmla="*/ 151 h 996"/>
                <a:gd name="T18" fmla="*/ 170 w 836"/>
                <a:gd name="T19" fmla="*/ 151 h 996"/>
                <a:gd name="T20" fmla="*/ 170 w 836"/>
                <a:gd name="T21" fmla="*/ 845 h 996"/>
                <a:gd name="T22" fmla="*/ 312 w 836"/>
                <a:gd name="T23" fmla="*/ 845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6" h="996">
                  <a:moveTo>
                    <a:pt x="0" y="0"/>
                  </a:moveTo>
                  <a:cubicBezTo>
                    <a:pt x="318" y="0"/>
                    <a:pt x="318" y="0"/>
                    <a:pt x="318" y="0"/>
                  </a:cubicBezTo>
                  <a:cubicBezTo>
                    <a:pt x="633" y="0"/>
                    <a:pt x="836" y="205"/>
                    <a:pt x="836" y="499"/>
                  </a:cubicBezTo>
                  <a:cubicBezTo>
                    <a:pt x="836" y="793"/>
                    <a:pt x="642" y="996"/>
                    <a:pt x="322" y="996"/>
                  </a:cubicBezTo>
                  <a:cubicBezTo>
                    <a:pt x="0" y="996"/>
                    <a:pt x="0" y="996"/>
                    <a:pt x="0" y="996"/>
                  </a:cubicBezTo>
                  <a:lnTo>
                    <a:pt x="0" y="0"/>
                  </a:lnTo>
                  <a:close/>
                  <a:moveTo>
                    <a:pt x="312" y="845"/>
                  </a:moveTo>
                  <a:cubicBezTo>
                    <a:pt x="523" y="845"/>
                    <a:pt x="660" y="697"/>
                    <a:pt x="660" y="499"/>
                  </a:cubicBezTo>
                  <a:cubicBezTo>
                    <a:pt x="660" y="297"/>
                    <a:pt x="521" y="151"/>
                    <a:pt x="320" y="151"/>
                  </a:cubicBezTo>
                  <a:cubicBezTo>
                    <a:pt x="170" y="151"/>
                    <a:pt x="170" y="151"/>
                    <a:pt x="170" y="151"/>
                  </a:cubicBezTo>
                  <a:cubicBezTo>
                    <a:pt x="170" y="845"/>
                    <a:pt x="170" y="845"/>
                    <a:pt x="170" y="845"/>
                  </a:cubicBezTo>
                  <a:lnTo>
                    <a:pt x="312" y="8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AU"/>
            </a:p>
          </p:txBody>
        </p:sp>
        <p:sp>
          <p:nvSpPr>
            <p:cNvPr id="21" name="Freeform 20"/>
            <p:cNvSpPr>
              <a:spLocks/>
            </p:cNvSpPr>
            <p:nvPr/>
          </p:nvSpPr>
          <p:spPr bwMode="auto">
            <a:xfrm>
              <a:off x="3997842" y="10633"/>
              <a:ext cx="377190" cy="572135"/>
            </a:xfrm>
            <a:custGeom>
              <a:avLst/>
              <a:gdLst>
                <a:gd name="T0" fmla="*/ 0 w 594"/>
                <a:gd name="T1" fmla="*/ 0 h 901"/>
                <a:gd name="T2" fmla="*/ 567 w 594"/>
                <a:gd name="T3" fmla="*/ 0 h 901"/>
                <a:gd name="T4" fmla="*/ 567 w 594"/>
                <a:gd name="T5" fmla="*/ 137 h 901"/>
                <a:gd name="T6" fmla="*/ 154 w 594"/>
                <a:gd name="T7" fmla="*/ 137 h 901"/>
                <a:gd name="T8" fmla="*/ 154 w 594"/>
                <a:gd name="T9" fmla="*/ 385 h 901"/>
                <a:gd name="T10" fmla="*/ 488 w 594"/>
                <a:gd name="T11" fmla="*/ 385 h 901"/>
                <a:gd name="T12" fmla="*/ 488 w 594"/>
                <a:gd name="T13" fmla="*/ 523 h 901"/>
                <a:gd name="T14" fmla="*/ 154 w 594"/>
                <a:gd name="T15" fmla="*/ 523 h 901"/>
                <a:gd name="T16" fmla="*/ 154 w 594"/>
                <a:gd name="T17" fmla="*/ 765 h 901"/>
                <a:gd name="T18" fmla="*/ 594 w 594"/>
                <a:gd name="T19" fmla="*/ 765 h 901"/>
                <a:gd name="T20" fmla="*/ 594 w 594"/>
                <a:gd name="T21" fmla="*/ 901 h 901"/>
                <a:gd name="T22" fmla="*/ 0 w 594"/>
                <a:gd name="T23" fmla="*/ 901 h 901"/>
                <a:gd name="T24" fmla="*/ 0 w 594"/>
                <a:gd name="T25" fmla="*/ 0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4" h="901">
                  <a:moveTo>
                    <a:pt x="0" y="0"/>
                  </a:moveTo>
                  <a:lnTo>
                    <a:pt x="567" y="0"/>
                  </a:lnTo>
                  <a:lnTo>
                    <a:pt x="567" y="137"/>
                  </a:lnTo>
                  <a:lnTo>
                    <a:pt x="154" y="137"/>
                  </a:lnTo>
                  <a:lnTo>
                    <a:pt x="154" y="385"/>
                  </a:lnTo>
                  <a:lnTo>
                    <a:pt x="488" y="385"/>
                  </a:lnTo>
                  <a:lnTo>
                    <a:pt x="488" y="523"/>
                  </a:lnTo>
                  <a:lnTo>
                    <a:pt x="154" y="523"/>
                  </a:lnTo>
                  <a:lnTo>
                    <a:pt x="154" y="765"/>
                  </a:lnTo>
                  <a:lnTo>
                    <a:pt x="594" y="765"/>
                  </a:lnTo>
                  <a:lnTo>
                    <a:pt x="594" y="901"/>
                  </a:lnTo>
                  <a:lnTo>
                    <a:pt x="0" y="90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AU"/>
            </a:p>
          </p:txBody>
        </p:sp>
        <p:sp>
          <p:nvSpPr>
            <p:cNvPr id="22" name="Freeform 21"/>
            <p:cNvSpPr>
              <a:spLocks/>
            </p:cNvSpPr>
            <p:nvPr/>
          </p:nvSpPr>
          <p:spPr bwMode="auto">
            <a:xfrm>
              <a:off x="4444410" y="0"/>
              <a:ext cx="405130" cy="586740"/>
            </a:xfrm>
            <a:custGeom>
              <a:avLst/>
              <a:gdLst>
                <a:gd name="T0" fmla="*/ 0 w 705"/>
                <a:gd name="T1" fmla="*/ 863 h 1021"/>
                <a:gd name="T2" fmla="*/ 107 w 705"/>
                <a:gd name="T3" fmla="*/ 733 h 1021"/>
                <a:gd name="T4" fmla="*/ 363 w 705"/>
                <a:gd name="T5" fmla="*/ 863 h 1021"/>
                <a:gd name="T6" fmla="*/ 528 w 705"/>
                <a:gd name="T7" fmla="*/ 743 h 1021"/>
                <a:gd name="T8" fmla="*/ 336 w 705"/>
                <a:gd name="T9" fmla="*/ 583 h 1021"/>
                <a:gd name="T10" fmla="*/ 34 w 705"/>
                <a:gd name="T11" fmla="*/ 279 h 1021"/>
                <a:gd name="T12" fmla="*/ 350 w 705"/>
                <a:gd name="T13" fmla="*/ 1 h 1021"/>
                <a:gd name="T14" fmla="*/ 680 w 705"/>
                <a:gd name="T15" fmla="*/ 124 h 1021"/>
                <a:gd name="T16" fmla="*/ 579 w 705"/>
                <a:gd name="T17" fmla="*/ 257 h 1021"/>
                <a:gd name="T18" fmla="*/ 350 w 705"/>
                <a:gd name="T19" fmla="*/ 154 h 1021"/>
                <a:gd name="T20" fmla="*/ 210 w 705"/>
                <a:gd name="T21" fmla="*/ 271 h 1021"/>
                <a:gd name="T22" fmla="*/ 396 w 705"/>
                <a:gd name="T23" fmla="*/ 416 h 1021"/>
                <a:gd name="T24" fmla="*/ 705 w 705"/>
                <a:gd name="T25" fmla="*/ 722 h 1021"/>
                <a:gd name="T26" fmla="*/ 361 w 705"/>
                <a:gd name="T27" fmla="*/ 1021 h 1021"/>
                <a:gd name="T28" fmla="*/ 0 w 705"/>
                <a:gd name="T29" fmla="*/ 863 h 10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5" h="1021">
                  <a:moveTo>
                    <a:pt x="0" y="863"/>
                  </a:moveTo>
                  <a:cubicBezTo>
                    <a:pt x="107" y="733"/>
                    <a:pt x="107" y="733"/>
                    <a:pt x="107" y="733"/>
                  </a:cubicBezTo>
                  <a:cubicBezTo>
                    <a:pt x="179" y="820"/>
                    <a:pt x="277" y="863"/>
                    <a:pt x="363" y="863"/>
                  </a:cubicBezTo>
                  <a:cubicBezTo>
                    <a:pt x="472" y="863"/>
                    <a:pt x="528" y="816"/>
                    <a:pt x="528" y="743"/>
                  </a:cubicBezTo>
                  <a:cubicBezTo>
                    <a:pt x="528" y="656"/>
                    <a:pt x="462" y="628"/>
                    <a:pt x="336" y="583"/>
                  </a:cubicBezTo>
                  <a:cubicBezTo>
                    <a:pt x="184" y="529"/>
                    <a:pt x="34" y="462"/>
                    <a:pt x="34" y="279"/>
                  </a:cubicBezTo>
                  <a:cubicBezTo>
                    <a:pt x="34" y="124"/>
                    <a:pt x="177" y="1"/>
                    <a:pt x="350" y="1"/>
                  </a:cubicBezTo>
                  <a:cubicBezTo>
                    <a:pt x="468" y="0"/>
                    <a:pt x="579" y="44"/>
                    <a:pt x="680" y="124"/>
                  </a:cubicBezTo>
                  <a:cubicBezTo>
                    <a:pt x="579" y="257"/>
                    <a:pt x="579" y="257"/>
                    <a:pt x="579" y="257"/>
                  </a:cubicBezTo>
                  <a:cubicBezTo>
                    <a:pt x="497" y="190"/>
                    <a:pt x="417" y="154"/>
                    <a:pt x="350" y="154"/>
                  </a:cubicBezTo>
                  <a:cubicBezTo>
                    <a:pt x="273" y="154"/>
                    <a:pt x="211" y="197"/>
                    <a:pt x="210" y="271"/>
                  </a:cubicBezTo>
                  <a:cubicBezTo>
                    <a:pt x="208" y="344"/>
                    <a:pt x="276" y="369"/>
                    <a:pt x="396" y="416"/>
                  </a:cubicBezTo>
                  <a:cubicBezTo>
                    <a:pt x="568" y="483"/>
                    <a:pt x="705" y="529"/>
                    <a:pt x="705" y="722"/>
                  </a:cubicBezTo>
                  <a:cubicBezTo>
                    <a:pt x="705" y="928"/>
                    <a:pt x="521" y="1021"/>
                    <a:pt x="361" y="1021"/>
                  </a:cubicBezTo>
                  <a:cubicBezTo>
                    <a:pt x="233" y="1021"/>
                    <a:pt x="104" y="971"/>
                    <a:pt x="0" y="8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AU"/>
            </a:p>
          </p:txBody>
        </p:sp>
        <p:sp>
          <p:nvSpPr>
            <p:cNvPr id="23" name="Freeform 22"/>
            <p:cNvSpPr>
              <a:spLocks/>
            </p:cNvSpPr>
            <p:nvPr/>
          </p:nvSpPr>
          <p:spPr bwMode="auto">
            <a:xfrm>
              <a:off x="0" y="0"/>
              <a:ext cx="1081405" cy="1333500"/>
            </a:xfrm>
            <a:custGeom>
              <a:avLst/>
              <a:gdLst>
                <a:gd name="T0" fmla="*/ 1519 w 1882"/>
                <a:gd name="T1" fmla="*/ 1556 h 2320"/>
                <a:gd name="T2" fmla="*/ 1408 w 1882"/>
                <a:gd name="T3" fmla="*/ 1398 h 2320"/>
                <a:gd name="T4" fmla="*/ 1780 w 1882"/>
                <a:gd name="T5" fmla="*/ 750 h 2320"/>
                <a:gd name="T6" fmla="*/ 1002 w 1882"/>
                <a:gd name="T7" fmla="*/ 0 h 2320"/>
                <a:gd name="T8" fmla="*/ 0 w 1882"/>
                <a:gd name="T9" fmla="*/ 0 h 2320"/>
                <a:gd name="T10" fmla="*/ 0 w 1882"/>
                <a:gd name="T11" fmla="*/ 2320 h 2320"/>
                <a:gd name="T12" fmla="*/ 577 w 1882"/>
                <a:gd name="T13" fmla="*/ 2320 h 2320"/>
                <a:gd name="T14" fmla="*/ 994 w 1882"/>
                <a:gd name="T15" fmla="*/ 1263 h 2320"/>
                <a:gd name="T16" fmla="*/ 577 w 1882"/>
                <a:gd name="T17" fmla="*/ 2052 h 2320"/>
                <a:gd name="T18" fmla="*/ 577 w 1882"/>
                <a:gd name="T19" fmla="*/ 540 h 2320"/>
                <a:gd name="T20" fmla="*/ 800 w 1882"/>
                <a:gd name="T21" fmla="*/ 314 h 2320"/>
                <a:gd name="T22" fmla="*/ 915 w 1882"/>
                <a:gd name="T23" fmla="*/ 439 h 2320"/>
                <a:gd name="T24" fmla="*/ 942 w 1882"/>
                <a:gd name="T25" fmla="*/ 352 h 2320"/>
                <a:gd name="T26" fmla="*/ 1081 w 1882"/>
                <a:gd name="T27" fmla="*/ 539 h 2320"/>
                <a:gd name="T28" fmla="*/ 876 w 1882"/>
                <a:gd name="T29" fmla="*/ 629 h 2320"/>
                <a:gd name="T30" fmla="*/ 949 w 1882"/>
                <a:gd name="T31" fmla="*/ 843 h 2320"/>
                <a:gd name="T32" fmla="*/ 677 w 1882"/>
                <a:gd name="T33" fmla="*/ 890 h 2320"/>
                <a:gd name="T34" fmla="*/ 1217 w 1882"/>
                <a:gd name="T35" fmla="*/ 1261 h 2320"/>
                <a:gd name="T36" fmla="*/ 987 w 1882"/>
                <a:gd name="T37" fmla="*/ 1820 h 2320"/>
                <a:gd name="T38" fmla="*/ 1170 w 1882"/>
                <a:gd name="T39" fmla="*/ 2206 h 2320"/>
                <a:gd name="T40" fmla="*/ 1339 w 1882"/>
                <a:gd name="T41" fmla="*/ 2320 h 2320"/>
                <a:gd name="T42" fmla="*/ 1882 w 1882"/>
                <a:gd name="T43" fmla="*/ 2320 h 2320"/>
                <a:gd name="T44" fmla="*/ 1519 w 1882"/>
                <a:gd name="T45" fmla="*/ 1556 h 2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82" h="2320">
                  <a:moveTo>
                    <a:pt x="1519" y="1556"/>
                  </a:moveTo>
                  <a:cubicBezTo>
                    <a:pt x="1480" y="1477"/>
                    <a:pt x="1441" y="1428"/>
                    <a:pt x="1408" y="1398"/>
                  </a:cubicBezTo>
                  <a:cubicBezTo>
                    <a:pt x="1631" y="1268"/>
                    <a:pt x="1780" y="1027"/>
                    <a:pt x="1780" y="750"/>
                  </a:cubicBezTo>
                  <a:cubicBezTo>
                    <a:pt x="1780" y="336"/>
                    <a:pt x="1453" y="0"/>
                    <a:pt x="1002" y="0"/>
                  </a:cubicBezTo>
                  <a:cubicBezTo>
                    <a:pt x="0" y="0"/>
                    <a:pt x="0" y="0"/>
                    <a:pt x="0" y="0"/>
                  </a:cubicBezTo>
                  <a:cubicBezTo>
                    <a:pt x="0" y="2320"/>
                    <a:pt x="0" y="2320"/>
                    <a:pt x="0" y="2320"/>
                  </a:cubicBezTo>
                  <a:cubicBezTo>
                    <a:pt x="577" y="2320"/>
                    <a:pt x="577" y="2320"/>
                    <a:pt x="577" y="2320"/>
                  </a:cubicBezTo>
                  <a:cubicBezTo>
                    <a:pt x="577" y="1948"/>
                    <a:pt x="1062" y="1686"/>
                    <a:pt x="994" y="1263"/>
                  </a:cubicBezTo>
                  <a:cubicBezTo>
                    <a:pt x="1004" y="1618"/>
                    <a:pt x="675" y="1841"/>
                    <a:pt x="577" y="2052"/>
                  </a:cubicBezTo>
                  <a:cubicBezTo>
                    <a:pt x="577" y="1579"/>
                    <a:pt x="577" y="637"/>
                    <a:pt x="577" y="540"/>
                  </a:cubicBezTo>
                  <a:cubicBezTo>
                    <a:pt x="577" y="404"/>
                    <a:pt x="661" y="314"/>
                    <a:pt x="800" y="314"/>
                  </a:cubicBezTo>
                  <a:cubicBezTo>
                    <a:pt x="911" y="314"/>
                    <a:pt x="939" y="378"/>
                    <a:pt x="915" y="439"/>
                  </a:cubicBezTo>
                  <a:cubicBezTo>
                    <a:pt x="941" y="430"/>
                    <a:pt x="956" y="379"/>
                    <a:pt x="942" y="352"/>
                  </a:cubicBezTo>
                  <a:cubicBezTo>
                    <a:pt x="1112" y="352"/>
                    <a:pt x="1092" y="497"/>
                    <a:pt x="1081" y="539"/>
                  </a:cubicBezTo>
                  <a:cubicBezTo>
                    <a:pt x="1004" y="519"/>
                    <a:pt x="876" y="532"/>
                    <a:pt x="876" y="629"/>
                  </a:cubicBezTo>
                  <a:cubicBezTo>
                    <a:pt x="876" y="726"/>
                    <a:pt x="949" y="843"/>
                    <a:pt x="949" y="843"/>
                  </a:cubicBezTo>
                  <a:cubicBezTo>
                    <a:pt x="949" y="843"/>
                    <a:pt x="792" y="810"/>
                    <a:pt x="677" y="890"/>
                  </a:cubicBezTo>
                  <a:cubicBezTo>
                    <a:pt x="913" y="805"/>
                    <a:pt x="1217" y="953"/>
                    <a:pt x="1217" y="1261"/>
                  </a:cubicBezTo>
                  <a:cubicBezTo>
                    <a:pt x="1217" y="1448"/>
                    <a:pt x="1135" y="1611"/>
                    <a:pt x="987" y="1820"/>
                  </a:cubicBezTo>
                  <a:cubicBezTo>
                    <a:pt x="1170" y="2206"/>
                    <a:pt x="1170" y="2206"/>
                    <a:pt x="1170" y="2206"/>
                  </a:cubicBezTo>
                  <a:cubicBezTo>
                    <a:pt x="1195" y="2259"/>
                    <a:pt x="1240" y="2320"/>
                    <a:pt x="1339" y="2320"/>
                  </a:cubicBezTo>
                  <a:cubicBezTo>
                    <a:pt x="1882" y="2320"/>
                    <a:pt x="1882" y="2320"/>
                    <a:pt x="1882" y="2320"/>
                  </a:cubicBezTo>
                  <a:lnTo>
                    <a:pt x="1519" y="15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AU"/>
            </a:p>
          </p:txBody>
        </p:sp>
        <p:sp>
          <p:nvSpPr>
            <p:cNvPr id="24" name="Freeform 23"/>
            <p:cNvSpPr>
              <a:spLocks/>
            </p:cNvSpPr>
            <p:nvPr/>
          </p:nvSpPr>
          <p:spPr bwMode="auto">
            <a:xfrm>
              <a:off x="446568" y="212652"/>
              <a:ext cx="50800" cy="43815"/>
            </a:xfrm>
            <a:custGeom>
              <a:avLst/>
              <a:gdLst>
                <a:gd name="T0" fmla="*/ 52 w 88"/>
                <a:gd name="T1" fmla="*/ 71 h 76"/>
                <a:gd name="T2" fmla="*/ 84 w 88"/>
                <a:gd name="T3" fmla="*/ 29 h 76"/>
                <a:gd name="T4" fmla="*/ 36 w 88"/>
                <a:gd name="T5" fmla="*/ 5 h 76"/>
                <a:gd name="T6" fmla="*/ 4 w 88"/>
                <a:gd name="T7" fmla="*/ 47 h 76"/>
                <a:gd name="T8" fmla="*/ 52 w 88"/>
                <a:gd name="T9" fmla="*/ 71 h 76"/>
              </a:gdLst>
              <a:ahLst/>
              <a:cxnLst>
                <a:cxn ang="0">
                  <a:pos x="T0" y="T1"/>
                </a:cxn>
                <a:cxn ang="0">
                  <a:pos x="T2" y="T3"/>
                </a:cxn>
                <a:cxn ang="0">
                  <a:pos x="T4" y="T5"/>
                </a:cxn>
                <a:cxn ang="0">
                  <a:pos x="T6" y="T7"/>
                </a:cxn>
                <a:cxn ang="0">
                  <a:pos x="T8" y="T9"/>
                </a:cxn>
              </a:cxnLst>
              <a:rect l="0" t="0" r="r" b="b"/>
              <a:pathLst>
                <a:path w="88" h="76">
                  <a:moveTo>
                    <a:pt x="52" y="71"/>
                  </a:moveTo>
                  <a:cubicBezTo>
                    <a:pt x="74" y="66"/>
                    <a:pt x="88" y="47"/>
                    <a:pt x="84" y="29"/>
                  </a:cubicBezTo>
                  <a:cubicBezTo>
                    <a:pt x="79" y="10"/>
                    <a:pt x="58" y="0"/>
                    <a:pt x="36" y="5"/>
                  </a:cubicBezTo>
                  <a:cubicBezTo>
                    <a:pt x="15" y="10"/>
                    <a:pt x="0" y="29"/>
                    <a:pt x="4" y="47"/>
                  </a:cubicBezTo>
                  <a:cubicBezTo>
                    <a:pt x="9" y="65"/>
                    <a:pt x="30" y="76"/>
                    <a:pt x="52" y="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AU"/>
            </a:p>
          </p:txBody>
        </p:sp>
        <p:sp>
          <p:nvSpPr>
            <p:cNvPr id="25" name="Rectangle 24"/>
            <p:cNvSpPr>
              <a:spLocks noChangeArrowheads="1"/>
            </p:cNvSpPr>
            <p:nvPr/>
          </p:nvSpPr>
          <p:spPr bwMode="auto">
            <a:xfrm>
              <a:off x="1318438" y="0"/>
              <a:ext cx="11430" cy="133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AU"/>
            </a:p>
          </p:txBody>
        </p:sp>
      </p:grpSp>
    </p:spTree>
    <p:extLst>
      <p:ext uri="{BB962C8B-B14F-4D97-AF65-F5344CB8AC3E}">
        <p14:creationId xmlns:p14="http://schemas.microsoft.com/office/powerpoint/2010/main" val="7291823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07114"/>
            <a:ext cx="5727700" cy="4426985"/>
          </a:xfrm>
        </p:spPr>
        <p:txBody>
          <a:bodyPr numCol="1">
            <a:noAutofit/>
          </a:bodyPr>
          <a:lstStyle/>
          <a:p>
            <a:pPr algn="l"/>
            <a:r>
              <a:rPr lang="en-GB" sz="3200" dirty="0" smtClean="0">
                <a:latin typeface="Calibri"/>
                <a:cs typeface="Calibri"/>
              </a:rPr>
              <a:t>Every year 9 Australian Rhodes Scholars are elected </a:t>
            </a:r>
            <a:r>
              <a:rPr lang="en-GB" sz="3200" dirty="0" smtClean="0">
                <a:latin typeface="Calibri"/>
                <a:cs typeface="Calibri"/>
              </a:rPr>
              <a:t>(over 100 </a:t>
            </a:r>
            <a:r>
              <a:rPr lang="en-GB" sz="3200" dirty="0" smtClean="0">
                <a:latin typeface="Calibri"/>
                <a:cs typeface="Calibri"/>
              </a:rPr>
              <a:t>from around </a:t>
            </a:r>
            <a:r>
              <a:rPr lang="en-GB" sz="3200" dirty="0" smtClean="0">
                <a:latin typeface="Calibri"/>
                <a:cs typeface="Calibri"/>
              </a:rPr>
              <a:t>world eac</a:t>
            </a:r>
            <a:r>
              <a:rPr lang="en-GB" sz="3200" dirty="0" smtClean="0">
                <a:latin typeface="Calibri"/>
                <a:cs typeface="Calibri"/>
              </a:rPr>
              <a:t>h year</a:t>
            </a:r>
            <a:r>
              <a:rPr lang="en-GB" sz="3200" dirty="0" smtClean="0">
                <a:latin typeface="Calibri"/>
                <a:cs typeface="Calibri"/>
              </a:rPr>
              <a:t>).</a:t>
            </a:r>
            <a:r>
              <a:rPr lang="en-GB" sz="3200" dirty="0" smtClean="0">
                <a:latin typeface="Calibri"/>
                <a:cs typeface="Calibri"/>
              </a:rPr>
              <a:t/>
            </a:r>
            <a:br>
              <a:rPr lang="en-GB" sz="3200" dirty="0" smtClean="0">
                <a:latin typeface="Calibri"/>
                <a:cs typeface="Calibri"/>
              </a:rPr>
            </a:br>
            <a:r>
              <a:rPr lang="en-GB" sz="3200" dirty="0" smtClean="0">
                <a:latin typeface="Calibri"/>
                <a:cs typeface="Calibri"/>
              </a:rPr>
              <a:t/>
            </a:r>
            <a:br>
              <a:rPr lang="en-GB" sz="3200" dirty="0" smtClean="0">
                <a:latin typeface="Calibri"/>
                <a:cs typeface="Calibri"/>
              </a:rPr>
            </a:br>
            <a:r>
              <a:rPr lang="en-GB" sz="3200" dirty="0" smtClean="0">
                <a:latin typeface="Calibri"/>
                <a:cs typeface="Calibri"/>
              </a:rPr>
              <a:t>They are part of a tradition that started in Australia in 1903.</a:t>
            </a:r>
            <a:br>
              <a:rPr lang="en-GB" sz="3200" dirty="0" smtClean="0">
                <a:latin typeface="Calibri"/>
                <a:cs typeface="Calibri"/>
              </a:rPr>
            </a:br>
            <a:r>
              <a:rPr lang="en-GB" sz="3200" dirty="0">
                <a:latin typeface="Calibri"/>
                <a:cs typeface="Calibri"/>
              </a:rPr>
              <a:t/>
            </a:r>
            <a:br>
              <a:rPr lang="en-GB" sz="3200" dirty="0">
                <a:latin typeface="Calibri"/>
                <a:cs typeface="Calibri"/>
              </a:rPr>
            </a:br>
            <a:r>
              <a:rPr lang="en-GB" sz="3200" dirty="0" smtClean="0">
                <a:latin typeface="Calibri"/>
                <a:cs typeface="Calibri"/>
              </a:rPr>
              <a:t>They join a community of nearly 8000 Rhodes Scholars worldwide.</a:t>
            </a:r>
            <a:endParaRPr lang="en-US" sz="3200" dirty="0">
              <a:latin typeface="Calibri"/>
              <a:cs typeface="Calibri"/>
            </a:endParaRPr>
          </a:p>
        </p:txBody>
      </p:sp>
      <p:sp>
        <p:nvSpPr>
          <p:cNvPr id="3" name="Subtitle 2"/>
          <p:cNvSpPr>
            <a:spLocks noGrp="1"/>
          </p:cNvSpPr>
          <p:nvPr>
            <p:ph type="subTitle" idx="1"/>
          </p:nvPr>
        </p:nvSpPr>
        <p:spPr>
          <a:xfrm>
            <a:off x="685800" y="538424"/>
            <a:ext cx="7086600" cy="814538"/>
          </a:xfrm>
        </p:spPr>
        <p:txBody>
          <a:bodyPr>
            <a:normAutofit/>
          </a:bodyPr>
          <a:lstStyle/>
          <a:p>
            <a:pPr algn="l"/>
            <a:r>
              <a:rPr lang="en-US" sz="4000" b="1" dirty="0" smtClean="0">
                <a:solidFill>
                  <a:schemeClr val="tx1">
                    <a:lumMod val="95000"/>
                    <a:lumOff val="5000"/>
                  </a:schemeClr>
                </a:solidFill>
                <a:cs typeface="Calibri"/>
              </a:rPr>
              <a:t>The Rhodes Scholarships</a:t>
            </a:r>
            <a:endParaRPr lang="en-US" sz="4000" b="1" dirty="0">
              <a:solidFill>
                <a:schemeClr val="tx1">
                  <a:lumMod val="95000"/>
                  <a:lumOff val="5000"/>
                </a:schemeClr>
              </a:solidFill>
              <a:cs typeface="Calibri"/>
            </a:endParaRPr>
          </a:p>
        </p:txBody>
      </p:sp>
      <p:pic>
        <p:nvPicPr>
          <p:cNvPr id="9" name="Picture 8" descr="Rhodes element 1.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810" y="627615"/>
            <a:ext cx="109168" cy="1079500"/>
          </a:xfrm>
          <a:prstGeom prst="rect">
            <a:avLst/>
          </a:prstGeom>
        </p:spPr>
      </p:pic>
      <p:sp>
        <p:nvSpPr>
          <p:cNvPr id="8" name="Title 1"/>
          <p:cNvSpPr txBox="1">
            <a:spLocks/>
          </p:cNvSpPr>
          <p:nvPr/>
        </p:nvSpPr>
        <p:spPr>
          <a:xfrm>
            <a:off x="6197601" y="1663498"/>
            <a:ext cx="2463800" cy="3901440"/>
          </a:xfrm>
          <a:prstGeom prst="rect">
            <a:avLst/>
          </a:prstGeom>
        </p:spPr>
        <p:txBody>
          <a:bodyPr vert="horz" lIns="91440" tIns="45720" rIns="91440" bIns="45720" numCol="3"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1200" dirty="0" smtClean="0">
                <a:cs typeface="Calibri"/>
              </a:rPr>
              <a:t>.</a:t>
            </a:r>
            <a:r>
              <a:rPr lang="en-GB" sz="1200" dirty="0">
                <a:cs typeface="Calibri"/>
              </a:rPr>
              <a:t/>
            </a:r>
            <a:br>
              <a:rPr lang="en-GB" sz="1200" dirty="0">
                <a:cs typeface="Calibri"/>
              </a:rPr>
            </a:br>
            <a:endParaRPr lang="en-US" sz="1200" dirty="0">
              <a:latin typeface="Calibri"/>
              <a:cs typeface="Calibri"/>
            </a:endParaRPr>
          </a:p>
        </p:txBody>
      </p:sp>
    </p:spTree>
    <p:extLst>
      <p:ext uri="{BB962C8B-B14F-4D97-AF65-F5344CB8AC3E}">
        <p14:creationId xmlns:p14="http://schemas.microsoft.com/office/powerpoint/2010/main" val="14133755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538424"/>
            <a:ext cx="7086600" cy="814538"/>
          </a:xfrm>
        </p:spPr>
        <p:txBody>
          <a:bodyPr>
            <a:noAutofit/>
          </a:bodyPr>
          <a:lstStyle/>
          <a:p>
            <a:pPr algn="l"/>
            <a:r>
              <a:rPr lang="en-US" sz="4000" b="1" dirty="0" smtClean="0">
                <a:solidFill>
                  <a:schemeClr val="tx1">
                    <a:lumMod val="95000"/>
                    <a:lumOff val="5000"/>
                  </a:schemeClr>
                </a:solidFill>
                <a:latin typeface="Calibri"/>
                <a:cs typeface="Calibri"/>
              </a:rPr>
              <a:t>The Rhodes Scholarships</a:t>
            </a:r>
          </a:p>
        </p:txBody>
      </p:sp>
      <p:pic>
        <p:nvPicPr>
          <p:cNvPr id="9" name="Picture 8" descr="Rhodes element 1.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810" y="627615"/>
            <a:ext cx="109168" cy="1079500"/>
          </a:xfrm>
          <a:prstGeom prst="rect">
            <a:avLst/>
          </a:prstGeom>
        </p:spPr>
      </p:pic>
      <p:sp>
        <p:nvSpPr>
          <p:cNvPr id="2" name="Title 1"/>
          <p:cNvSpPr>
            <a:spLocks noGrp="1"/>
          </p:cNvSpPr>
          <p:nvPr>
            <p:ph type="ctrTitle"/>
          </p:nvPr>
        </p:nvSpPr>
        <p:spPr>
          <a:xfrm>
            <a:off x="685800" y="1608394"/>
            <a:ext cx="7772400" cy="4528062"/>
          </a:xfrm>
          <a:prstGeom prst="rect">
            <a:avLst/>
          </a:prstGeom>
        </p:spPr>
        <p:txBody>
          <a:bodyPr numCol="2" anchor="t" anchorCtr="0">
            <a:noAutofit/>
          </a:bodyPr>
          <a:lstStyle/>
          <a:p>
            <a:pPr algn="l">
              <a:lnSpc>
                <a:spcPct val="130000"/>
              </a:lnSpc>
              <a:spcBef>
                <a:spcPts val="1200"/>
              </a:spcBef>
            </a:pPr>
            <a:r>
              <a:rPr lang="en-US" sz="1200" dirty="0" smtClean="0">
                <a:cs typeface="Calibri"/>
              </a:rPr>
              <a:t/>
            </a:r>
            <a:br>
              <a:rPr lang="en-US" sz="1200" dirty="0" smtClean="0">
                <a:cs typeface="Calibri"/>
              </a:rPr>
            </a:br>
            <a:r>
              <a:rPr lang="en-US" sz="1200" dirty="0">
                <a:cs typeface="Calibri"/>
              </a:rPr>
              <a:t/>
            </a:r>
            <a:br>
              <a:rPr lang="en-US" sz="1200" dirty="0">
                <a:cs typeface="Calibri"/>
              </a:rPr>
            </a:br>
            <a:r>
              <a:rPr lang="en-US" sz="1200" dirty="0" smtClean="0">
                <a:cs typeface="Calibri"/>
              </a:rPr>
              <a:t/>
            </a:r>
            <a:br>
              <a:rPr lang="en-US" sz="1200" dirty="0" smtClean="0">
                <a:cs typeface="Calibri"/>
              </a:rPr>
            </a:br>
            <a:r>
              <a:rPr lang="en-US" sz="1200" dirty="0">
                <a:cs typeface="Calibri"/>
              </a:rPr>
              <a:t/>
            </a:r>
            <a:br>
              <a:rPr lang="en-US" sz="1200" dirty="0">
                <a:cs typeface="Calibri"/>
              </a:rPr>
            </a:br>
            <a:r>
              <a:rPr lang="en-US" sz="1200" dirty="0" smtClean="0">
                <a:cs typeface="Calibri"/>
              </a:rPr>
              <a:t/>
            </a:r>
            <a:br>
              <a:rPr lang="en-US" sz="1200" dirty="0" smtClean="0">
                <a:cs typeface="Calibri"/>
              </a:rPr>
            </a:br>
            <a:r>
              <a:rPr lang="en-US" sz="1200" dirty="0">
                <a:cs typeface="Calibri"/>
              </a:rPr>
              <a:t/>
            </a:r>
            <a:br>
              <a:rPr lang="en-US" sz="1200" dirty="0">
                <a:cs typeface="Calibri"/>
              </a:rPr>
            </a:br>
            <a:r>
              <a:rPr lang="en-US" sz="1200" dirty="0" smtClean="0">
                <a:cs typeface="Calibri"/>
              </a:rPr>
              <a:t/>
            </a:r>
            <a:br>
              <a:rPr lang="en-US" sz="1200" dirty="0" smtClean="0">
                <a:cs typeface="Calibri"/>
              </a:rPr>
            </a:br>
            <a:r>
              <a:rPr lang="en-US" sz="1200" dirty="0" smtClean="0">
                <a:cs typeface="Calibri"/>
              </a:rPr>
              <a:t/>
            </a:r>
            <a:br>
              <a:rPr lang="en-US" sz="1200" dirty="0" smtClean="0">
                <a:cs typeface="Calibri"/>
              </a:rPr>
            </a:br>
            <a:r>
              <a:rPr lang="en-US" sz="1200" dirty="0" smtClean="0">
                <a:cs typeface="Calibri"/>
              </a:rPr>
              <a:t/>
            </a:r>
            <a:br>
              <a:rPr lang="en-US" sz="1200" dirty="0" smtClean="0">
                <a:cs typeface="Calibri"/>
              </a:rPr>
            </a:br>
            <a:r>
              <a:rPr lang="en-US" sz="1400" dirty="0" smtClean="0">
                <a:latin typeface="Calibri"/>
                <a:cs typeface="Calibri"/>
              </a:rPr>
              <a:t/>
            </a:r>
            <a:br>
              <a:rPr lang="en-US" sz="1400" dirty="0" smtClean="0">
                <a:latin typeface="Calibri"/>
                <a:cs typeface="Calibri"/>
              </a:rPr>
            </a:br>
            <a:r>
              <a:rPr lang="en-US" sz="1400" dirty="0" smtClean="0">
                <a:latin typeface="Calibri"/>
                <a:cs typeface="Calibri"/>
              </a:rPr>
              <a:t/>
            </a:r>
            <a:br>
              <a:rPr lang="en-US" sz="1400" dirty="0" smtClean="0">
                <a:latin typeface="Calibri"/>
                <a:cs typeface="Calibri"/>
              </a:rPr>
            </a:br>
            <a:endParaRPr lang="en-GB" sz="1400" dirty="0" smtClean="0">
              <a:latin typeface="Calibri"/>
              <a:cs typeface="Calibri"/>
            </a:endParaRPr>
          </a:p>
        </p:txBody>
      </p:sp>
      <p:grpSp>
        <p:nvGrpSpPr>
          <p:cNvPr id="6" name="Group 5"/>
          <p:cNvGrpSpPr/>
          <p:nvPr/>
        </p:nvGrpSpPr>
        <p:grpSpPr>
          <a:xfrm>
            <a:off x="892672" y="1707114"/>
            <a:ext cx="6648842" cy="4750836"/>
            <a:chOff x="531810" y="2108200"/>
            <a:chExt cx="5300670" cy="3517900"/>
          </a:xfrm>
        </p:grpSpPr>
        <p:sp>
          <p:nvSpPr>
            <p:cNvPr id="4" name="Rounded Rectangle 3"/>
            <p:cNvSpPr/>
            <p:nvPr/>
          </p:nvSpPr>
          <p:spPr>
            <a:xfrm>
              <a:off x="531810" y="2120900"/>
              <a:ext cx="1665290" cy="1041400"/>
            </a:xfrm>
            <a:prstGeom prst="roundRect">
              <a:avLst/>
            </a:prstGeom>
            <a:ln w="38100" cmpd="sng"/>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smtClean="0"/>
                <a:t>New South Wales</a:t>
              </a:r>
              <a:endParaRPr lang="en-US" sz="2800" dirty="0"/>
            </a:p>
          </p:txBody>
        </p:sp>
        <p:sp>
          <p:nvSpPr>
            <p:cNvPr id="7" name="Rounded Rectangle 6"/>
            <p:cNvSpPr/>
            <p:nvPr/>
          </p:nvSpPr>
          <p:spPr>
            <a:xfrm>
              <a:off x="2349500" y="2108200"/>
              <a:ext cx="1665290" cy="1041400"/>
            </a:xfrm>
            <a:prstGeom prst="roundRect">
              <a:avLst/>
            </a:prstGeom>
            <a:ln w="38100" cmpd="sng"/>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smtClean="0"/>
                <a:t>Queensland</a:t>
              </a:r>
              <a:endParaRPr lang="en-US" sz="2800" dirty="0"/>
            </a:p>
          </p:txBody>
        </p:sp>
        <p:sp>
          <p:nvSpPr>
            <p:cNvPr id="8" name="Rounded Rectangle 7"/>
            <p:cNvSpPr/>
            <p:nvPr/>
          </p:nvSpPr>
          <p:spPr>
            <a:xfrm>
              <a:off x="4167190" y="2108200"/>
              <a:ext cx="1665290" cy="1041400"/>
            </a:xfrm>
            <a:prstGeom prst="roundRect">
              <a:avLst/>
            </a:prstGeom>
            <a:ln w="38100" cmpd="sng"/>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smtClean="0"/>
                <a:t>South Australia</a:t>
              </a:r>
              <a:endParaRPr lang="en-US" sz="2800" dirty="0"/>
            </a:p>
          </p:txBody>
        </p:sp>
        <p:sp>
          <p:nvSpPr>
            <p:cNvPr id="10" name="Rounded Rectangle 9"/>
            <p:cNvSpPr/>
            <p:nvPr/>
          </p:nvSpPr>
          <p:spPr>
            <a:xfrm>
              <a:off x="531810" y="3340100"/>
              <a:ext cx="1665290" cy="1041400"/>
            </a:xfrm>
            <a:prstGeom prst="roundRect">
              <a:avLst/>
            </a:prstGeom>
            <a:ln w="38100" cmpd="sng"/>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smtClean="0"/>
                <a:t>Tasmania</a:t>
              </a:r>
              <a:endParaRPr lang="en-US" sz="2000" dirty="0"/>
            </a:p>
          </p:txBody>
        </p:sp>
        <p:sp>
          <p:nvSpPr>
            <p:cNvPr id="11" name="Rounded Rectangle 10"/>
            <p:cNvSpPr/>
            <p:nvPr/>
          </p:nvSpPr>
          <p:spPr>
            <a:xfrm>
              <a:off x="2349500" y="3340100"/>
              <a:ext cx="1665290" cy="1041400"/>
            </a:xfrm>
            <a:prstGeom prst="roundRect">
              <a:avLst/>
            </a:prstGeom>
            <a:ln w="38100" cmpd="sng"/>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smtClean="0"/>
                <a:t>Victoria</a:t>
              </a:r>
              <a:endParaRPr lang="en-US" sz="2000" dirty="0"/>
            </a:p>
          </p:txBody>
        </p:sp>
        <p:sp>
          <p:nvSpPr>
            <p:cNvPr id="12" name="Rounded Rectangle 11"/>
            <p:cNvSpPr/>
            <p:nvPr/>
          </p:nvSpPr>
          <p:spPr>
            <a:xfrm>
              <a:off x="4167190" y="3340100"/>
              <a:ext cx="1665290" cy="1041400"/>
            </a:xfrm>
            <a:prstGeom prst="roundRect">
              <a:avLst/>
            </a:prstGeom>
            <a:ln w="38100" cmpd="sng"/>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smtClean="0"/>
                <a:t>Western Australia</a:t>
              </a:r>
              <a:endParaRPr lang="en-US" sz="2800" dirty="0"/>
            </a:p>
          </p:txBody>
        </p:sp>
        <p:sp>
          <p:nvSpPr>
            <p:cNvPr id="13" name="Rounded Rectangle 12"/>
            <p:cNvSpPr/>
            <p:nvPr/>
          </p:nvSpPr>
          <p:spPr>
            <a:xfrm>
              <a:off x="531810" y="4584700"/>
              <a:ext cx="5300670" cy="1041400"/>
            </a:xfrm>
            <a:prstGeom prst="roundRect">
              <a:avLst/>
            </a:prstGeom>
            <a:ln w="38100" cmpd="sng"/>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smtClean="0"/>
                <a:t>Australia at Large (3 scholarships)</a:t>
              </a:r>
              <a:endParaRPr lang="en-US" sz="2800" dirty="0"/>
            </a:p>
          </p:txBody>
        </p:sp>
      </p:grpSp>
    </p:spTree>
    <p:extLst>
      <p:ext uri="{BB962C8B-B14F-4D97-AF65-F5344CB8AC3E}">
        <p14:creationId xmlns:p14="http://schemas.microsoft.com/office/powerpoint/2010/main" val="9278435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538424"/>
            <a:ext cx="7086600" cy="814538"/>
          </a:xfrm>
        </p:spPr>
        <p:txBody>
          <a:bodyPr>
            <a:noAutofit/>
          </a:bodyPr>
          <a:lstStyle/>
          <a:p>
            <a:pPr algn="l"/>
            <a:r>
              <a:rPr lang="en-US" sz="4000" b="1" dirty="0" smtClean="0">
                <a:solidFill>
                  <a:schemeClr val="tx1">
                    <a:lumMod val="95000"/>
                    <a:lumOff val="5000"/>
                  </a:schemeClr>
                </a:solidFill>
                <a:latin typeface="Calibri"/>
                <a:cs typeface="Calibri"/>
              </a:rPr>
              <a:t>Eligibility: Can I apply?</a:t>
            </a:r>
          </a:p>
        </p:txBody>
      </p:sp>
      <p:pic>
        <p:nvPicPr>
          <p:cNvPr id="9" name="Picture 8" descr="Rhodes element 1.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810" y="627615"/>
            <a:ext cx="109168" cy="1079500"/>
          </a:xfrm>
          <a:prstGeom prst="rect">
            <a:avLst/>
          </a:prstGeom>
        </p:spPr>
      </p:pic>
      <p:sp>
        <p:nvSpPr>
          <p:cNvPr id="2" name="Title 1"/>
          <p:cNvSpPr>
            <a:spLocks noGrp="1"/>
          </p:cNvSpPr>
          <p:nvPr>
            <p:ph type="ctrTitle"/>
          </p:nvPr>
        </p:nvSpPr>
        <p:spPr>
          <a:xfrm>
            <a:off x="685800" y="1608394"/>
            <a:ext cx="7772400" cy="4528062"/>
          </a:xfrm>
          <a:prstGeom prst="rect">
            <a:avLst/>
          </a:prstGeom>
        </p:spPr>
        <p:txBody>
          <a:bodyPr numCol="2" anchor="t" anchorCtr="0">
            <a:noAutofit/>
          </a:bodyPr>
          <a:lstStyle/>
          <a:p>
            <a:pPr algn="l">
              <a:lnSpc>
                <a:spcPct val="130000"/>
              </a:lnSpc>
              <a:spcBef>
                <a:spcPts val="1200"/>
              </a:spcBef>
            </a:pPr>
            <a:r>
              <a:rPr lang="en-US" sz="1200" dirty="0" smtClean="0">
                <a:cs typeface="Calibri"/>
              </a:rPr>
              <a:t/>
            </a:r>
            <a:br>
              <a:rPr lang="en-US" sz="1200" dirty="0" smtClean="0">
                <a:cs typeface="Calibri"/>
              </a:rPr>
            </a:br>
            <a:r>
              <a:rPr lang="en-US" sz="1200" dirty="0">
                <a:cs typeface="Calibri"/>
              </a:rPr>
              <a:t/>
            </a:r>
            <a:br>
              <a:rPr lang="en-US" sz="1200" dirty="0">
                <a:cs typeface="Calibri"/>
              </a:rPr>
            </a:br>
            <a:r>
              <a:rPr lang="en-US" sz="1200" dirty="0" smtClean="0">
                <a:cs typeface="Calibri"/>
              </a:rPr>
              <a:t/>
            </a:r>
            <a:br>
              <a:rPr lang="en-US" sz="1200" dirty="0" smtClean="0">
                <a:cs typeface="Calibri"/>
              </a:rPr>
            </a:br>
            <a:r>
              <a:rPr lang="en-US" sz="1200" dirty="0">
                <a:cs typeface="Calibri"/>
              </a:rPr>
              <a:t/>
            </a:r>
            <a:br>
              <a:rPr lang="en-US" sz="1200" dirty="0">
                <a:cs typeface="Calibri"/>
              </a:rPr>
            </a:br>
            <a:r>
              <a:rPr lang="en-US" sz="1200" dirty="0" smtClean="0">
                <a:cs typeface="Calibri"/>
              </a:rPr>
              <a:t/>
            </a:r>
            <a:br>
              <a:rPr lang="en-US" sz="1200" dirty="0" smtClean="0">
                <a:cs typeface="Calibri"/>
              </a:rPr>
            </a:br>
            <a:r>
              <a:rPr lang="en-US" sz="1200" dirty="0">
                <a:cs typeface="Calibri"/>
              </a:rPr>
              <a:t/>
            </a:r>
            <a:br>
              <a:rPr lang="en-US" sz="1200" dirty="0">
                <a:cs typeface="Calibri"/>
              </a:rPr>
            </a:br>
            <a:r>
              <a:rPr lang="en-US" sz="1200" dirty="0" smtClean="0">
                <a:cs typeface="Calibri"/>
              </a:rPr>
              <a:t/>
            </a:r>
            <a:br>
              <a:rPr lang="en-US" sz="1200" dirty="0" smtClean="0">
                <a:cs typeface="Calibri"/>
              </a:rPr>
            </a:br>
            <a:r>
              <a:rPr lang="en-US" sz="1200" dirty="0" smtClean="0">
                <a:cs typeface="Calibri"/>
              </a:rPr>
              <a:t/>
            </a:r>
            <a:br>
              <a:rPr lang="en-US" sz="1200" dirty="0" smtClean="0">
                <a:cs typeface="Calibri"/>
              </a:rPr>
            </a:br>
            <a:r>
              <a:rPr lang="en-US" sz="1200" dirty="0" smtClean="0">
                <a:cs typeface="Calibri"/>
              </a:rPr>
              <a:t/>
            </a:r>
            <a:br>
              <a:rPr lang="en-US" sz="1200" dirty="0" smtClean="0">
                <a:cs typeface="Calibri"/>
              </a:rPr>
            </a:br>
            <a:r>
              <a:rPr lang="en-US" sz="1400" dirty="0" smtClean="0">
                <a:latin typeface="Calibri"/>
                <a:cs typeface="Calibri"/>
              </a:rPr>
              <a:t/>
            </a:r>
            <a:br>
              <a:rPr lang="en-US" sz="1400" dirty="0" smtClean="0">
                <a:latin typeface="Calibri"/>
                <a:cs typeface="Calibri"/>
              </a:rPr>
            </a:br>
            <a:r>
              <a:rPr lang="en-US" sz="1400" dirty="0" smtClean="0">
                <a:latin typeface="Calibri"/>
                <a:cs typeface="Calibri"/>
              </a:rPr>
              <a:t/>
            </a:r>
            <a:br>
              <a:rPr lang="en-US" sz="1400" dirty="0" smtClean="0">
                <a:latin typeface="Calibri"/>
                <a:cs typeface="Calibri"/>
              </a:rPr>
            </a:br>
            <a:endParaRPr lang="en-GB" sz="1400" dirty="0" smtClean="0">
              <a:latin typeface="Calibri"/>
              <a:cs typeface="Calibri"/>
            </a:endParaRPr>
          </a:p>
        </p:txBody>
      </p:sp>
      <p:graphicFrame>
        <p:nvGraphicFramePr>
          <p:cNvPr id="14" name="Table 13"/>
          <p:cNvGraphicFramePr>
            <a:graphicFrameLocks noGrp="1"/>
          </p:cNvGraphicFramePr>
          <p:nvPr>
            <p:extLst>
              <p:ext uri="{D42A27DB-BD31-4B8C-83A1-F6EECF244321}">
                <p14:modId xmlns:p14="http://schemas.microsoft.com/office/powerpoint/2010/main" val="3985733598"/>
              </p:ext>
            </p:extLst>
          </p:nvPr>
        </p:nvGraphicFramePr>
        <p:xfrm>
          <a:off x="781050" y="1530350"/>
          <a:ext cx="7600950" cy="5212080"/>
        </p:xfrm>
        <a:graphic>
          <a:graphicData uri="http://schemas.openxmlformats.org/drawingml/2006/table">
            <a:tbl>
              <a:tblPr firstRow="1" bandRow="1">
                <a:tableStyleId>{2D5ABB26-0587-4C30-8999-92F81FD0307C}</a:tableStyleId>
              </a:tblPr>
              <a:tblGrid>
                <a:gridCol w="1068614">
                  <a:extLst>
                    <a:ext uri="{9D8B030D-6E8A-4147-A177-3AD203B41FA5}">
                      <a16:colId xmlns:a16="http://schemas.microsoft.com/office/drawing/2014/main" val="20000"/>
                    </a:ext>
                  </a:extLst>
                </a:gridCol>
                <a:gridCol w="6532336">
                  <a:extLst>
                    <a:ext uri="{9D8B030D-6E8A-4147-A177-3AD203B41FA5}">
                      <a16:colId xmlns:a16="http://schemas.microsoft.com/office/drawing/2014/main" val="20001"/>
                    </a:ext>
                  </a:extLst>
                </a:gridCol>
              </a:tblGrid>
              <a:tr h="749300">
                <a:tc>
                  <a:txBody>
                    <a:bodyPr/>
                    <a:lstStyle/>
                    <a:p>
                      <a:pPr algn="ctr"/>
                      <a:r>
                        <a:rPr lang="en-US" sz="4400" b="1" dirty="0" smtClean="0">
                          <a:solidFill>
                            <a:schemeClr val="tx2">
                              <a:lumMod val="75000"/>
                            </a:schemeClr>
                          </a:solidFill>
                        </a:rPr>
                        <a:t>1</a:t>
                      </a:r>
                      <a:endParaRPr lang="en-US" sz="4400" b="1" dirty="0">
                        <a:solidFill>
                          <a:schemeClr val="tx2">
                            <a:lumMod val="75000"/>
                          </a:schemeClr>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400" dirty="0" smtClean="0"/>
                        <a:t>I</a:t>
                      </a:r>
                      <a:r>
                        <a:rPr lang="en-US" sz="2400" baseline="0" dirty="0" smtClean="0"/>
                        <a:t> am an Australian citizen and have been a resident in Australia for at least two of the last ten years</a:t>
                      </a:r>
                      <a:endParaRPr lang="en-US" sz="2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0"/>
                  </a:ext>
                </a:extLst>
              </a:tr>
              <a:tr h="749300">
                <a:tc>
                  <a:txBody>
                    <a:bodyPr/>
                    <a:lstStyle/>
                    <a:p>
                      <a:pPr algn="ctr"/>
                      <a:r>
                        <a:rPr lang="en-US" sz="4400" b="1" dirty="0" smtClean="0">
                          <a:solidFill>
                            <a:schemeClr val="tx2">
                              <a:lumMod val="75000"/>
                            </a:schemeClr>
                          </a:solidFill>
                        </a:rPr>
                        <a:t>2</a:t>
                      </a:r>
                      <a:endParaRPr lang="en-US" sz="4400" b="1" dirty="0">
                        <a:solidFill>
                          <a:schemeClr val="tx2">
                            <a:lumMod val="75000"/>
                          </a:schemeClr>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400" dirty="0" smtClean="0"/>
                        <a:t>I completed at least two years of secondary schooling in</a:t>
                      </a:r>
                      <a:r>
                        <a:rPr lang="en-US" sz="2400" baseline="0" dirty="0" smtClean="0"/>
                        <a:t> Australia</a:t>
                      </a:r>
                      <a:endParaRPr lang="en-US" sz="2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1"/>
                  </a:ext>
                </a:extLst>
              </a:tr>
              <a:tr h="749300">
                <a:tc>
                  <a:txBody>
                    <a:bodyPr/>
                    <a:lstStyle/>
                    <a:p>
                      <a:pPr algn="ctr"/>
                      <a:r>
                        <a:rPr lang="en-US" sz="4400" b="1" dirty="0" smtClean="0">
                          <a:solidFill>
                            <a:schemeClr val="tx2">
                              <a:lumMod val="75000"/>
                            </a:schemeClr>
                          </a:solidFill>
                        </a:rPr>
                        <a:t>3</a:t>
                      </a:r>
                      <a:endParaRPr lang="en-US" sz="4400" b="1" dirty="0">
                        <a:solidFill>
                          <a:schemeClr val="tx2">
                            <a:lumMod val="75000"/>
                          </a:schemeClr>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400" dirty="0" smtClean="0"/>
                        <a:t>I will have completed an</a:t>
                      </a:r>
                      <a:r>
                        <a:rPr lang="en-US" sz="2400" baseline="0" dirty="0" smtClean="0"/>
                        <a:t> </a:t>
                      </a:r>
                      <a:r>
                        <a:rPr lang="en-US" sz="2400" baseline="0" dirty="0" err="1" smtClean="0"/>
                        <a:t>honours</a:t>
                      </a:r>
                      <a:r>
                        <a:rPr lang="en-US" sz="2400" baseline="0" dirty="0" smtClean="0"/>
                        <a:t> degree or masters degree or international equivalent with a proficiency level of first class </a:t>
                      </a:r>
                      <a:r>
                        <a:rPr lang="en-US" sz="2400" baseline="0" dirty="0" err="1" smtClean="0"/>
                        <a:t>honours</a:t>
                      </a:r>
                      <a:r>
                        <a:rPr lang="en-US" sz="2400" baseline="0" dirty="0" smtClean="0"/>
                        <a:t> or an equivalent mark of distinction (for masters) by 15 June </a:t>
                      </a:r>
                      <a:r>
                        <a:rPr lang="en-US" sz="2400" baseline="0" dirty="0" smtClean="0"/>
                        <a:t>2019</a:t>
                      </a:r>
                      <a:endParaRPr lang="en-US" sz="2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2"/>
                  </a:ext>
                </a:extLst>
              </a:tr>
              <a:tr h="749300">
                <a:tc>
                  <a:txBody>
                    <a:bodyPr/>
                    <a:lstStyle/>
                    <a:p>
                      <a:pPr algn="ctr"/>
                      <a:r>
                        <a:rPr lang="en-US" sz="4400" b="1" dirty="0" smtClean="0">
                          <a:solidFill>
                            <a:schemeClr val="tx2">
                              <a:lumMod val="75000"/>
                            </a:schemeClr>
                          </a:solidFill>
                        </a:rPr>
                        <a:t>4</a:t>
                      </a:r>
                      <a:endParaRPr lang="en-US" sz="4400" b="1" dirty="0">
                        <a:solidFill>
                          <a:schemeClr val="tx2">
                            <a:lumMod val="75000"/>
                          </a:schemeClr>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400" dirty="0" smtClean="0"/>
                        <a:t>I will not have passed my 26</a:t>
                      </a:r>
                      <a:r>
                        <a:rPr lang="en-US" sz="2400" baseline="30000" dirty="0" smtClean="0"/>
                        <a:t>th</a:t>
                      </a:r>
                      <a:r>
                        <a:rPr lang="en-US" sz="2400" baseline="0" dirty="0" smtClean="0"/>
                        <a:t> birthday </a:t>
                      </a:r>
                      <a:r>
                        <a:rPr lang="en-US" sz="2400" dirty="0" smtClean="0"/>
                        <a:t>when I start at Oxford at 1 October </a:t>
                      </a:r>
                      <a:r>
                        <a:rPr lang="en-US" sz="2400" dirty="0" smtClean="0"/>
                        <a:t>2019</a:t>
                      </a:r>
                      <a:endParaRPr lang="en-US" sz="2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3"/>
                  </a:ext>
                </a:extLst>
              </a:tr>
              <a:tr h="749300">
                <a:tc>
                  <a:txBody>
                    <a:bodyPr/>
                    <a:lstStyle/>
                    <a:p>
                      <a:pPr algn="ctr"/>
                      <a:r>
                        <a:rPr lang="en-US" sz="4400" b="1" dirty="0" smtClean="0">
                          <a:solidFill>
                            <a:schemeClr val="tx2">
                              <a:lumMod val="75000"/>
                            </a:schemeClr>
                          </a:solidFill>
                        </a:rPr>
                        <a:t>5</a:t>
                      </a:r>
                      <a:endParaRPr lang="en-US" sz="4400" b="1" dirty="0">
                        <a:solidFill>
                          <a:schemeClr val="tx2">
                            <a:lumMod val="75000"/>
                          </a:schemeClr>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400" dirty="0" smtClean="0"/>
                        <a:t>I have not applied</a:t>
                      </a:r>
                      <a:r>
                        <a:rPr lang="en-US" sz="2400" baseline="0" dirty="0" smtClean="0"/>
                        <a:t> for a Rhodes Scholarship two or more times before.</a:t>
                      </a:r>
                      <a:endParaRPr lang="en-US" sz="2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6205997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538424"/>
            <a:ext cx="7086600" cy="814538"/>
          </a:xfrm>
        </p:spPr>
        <p:txBody>
          <a:bodyPr>
            <a:noAutofit/>
          </a:bodyPr>
          <a:lstStyle/>
          <a:p>
            <a:pPr algn="l"/>
            <a:r>
              <a:rPr lang="en-US" sz="4000" b="1" dirty="0" smtClean="0">
                <a:solidFill>
                  <a:schemeClr val="tx1">
                    <a:lumMod val="95000"/>
                    <a:lumOff val="5000"/>
                  </a:schemeClr>
                </a:solidFill>
                <a:latin typeface="Calibri"/>
                <a:cs typeface="Calibri"/>
              </a:rPr>
              <a:t>Selection Criteria: What are the Panels looking for?</a:t>
            </a:r>
          </a:p>
        </p:txBody>
      </p:sp>
      <p:pic>
        <p:nvPicPr>
          <p:cNvPr id="9" name="Picture 8" descr="Rhodes element 1.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810" y="627615"/>
            <a:ext cx="109168" cy="1079500"/>
          </a:xfrm>
          <a:prstGeom prst="rect">
            <a:avLst/>
          </a:prstGeom>
        </p:spPr>
      </p:pic>
      <p:sp>
        <p:nvSpPr>
          <p:cNvPr id="2" name="Title 1"/>
          <p:cNvSpPr>
            <a:spLocks noGrp="1"/>
          </p:cNvSpPr>
          <p:nvPr>
            <p:ph type="ctrTitle"/>
          </p:nvPr>
        </p:nvSpPr>
        <p:spPr>
          <a:xfrm>
            <a:off x="685800" y="1608394"/>
            <a:ext cx="7772400" cy="4528062"/>
          </a:xfrm>
          <a:prstGeom prst="rect">
            <a:avLst/>
          </a:prstGeom>
        </p:spPr>
        <p:txBody>
          <a:bodyPr numCol="2" anchor="t" anchorCtr="0">
            <a:noAutofit/>
          </a:bodyPr>
          <a:lstStyle/>
          <a:p>
            <a:pPr algn="l">
              <a:lnSpc>
                <a:spcPct val="130000"/>
              </a:lnSpc>
              <a:spcBef>
                <a:spcPts val="1200"/>
              </a:spcBef>
            </a:pPr>
            <a:r>
              <a:rPr lang="en-US" sz="1200" dirty="0" smtClean="0">
                <a:cs typeface="Calibri"/>
              </a:rPr>
              <a:t/>
            </a:r>
            <a:br>
              <a:rPr lang="en-US" sz="1200" dirty="0" smtClean="0">
                <a:cs typeface="Calibri"/>
              </a:rPr>
            </a:br>
            <a:r>
              <a:rPr lang="en-US" sz="1200" dirty="0">
                <a:cs typeface="Calibri"/>
              </a:rPr>
              <a:t/>
            </a:r>
            <a:br>
              <a:rPr lang="en-US" sz="1200" dirty="0">
                <a:cs typeface="Calibri"/>
              </a:rPr>
            </a:br>
            <a:r>
              <a:rPr lang="en-US" sz="1200" dirty="0" smtClean="0">
                <a:cs typeface="Calibri"/>
              </a:rPr>
              <a:t/>
            </a:r>
            <a:br>
              <a:rPr lang="en-US" sz="1200" dirty="0" smtClean="0">
                <a:cs typeface="Calibri"/>
              </a:rPr>
            </a:br>
            <a:r>
              <a:rPr lang="en-US" sz="1200" dirty="0">
                <a:cs typeface="Calibri"/>
              </a:rPr>
              <a:t/>
            </a:r>
            <a:br>
              <a:rPr lang="en-US" sz="1200" dirty="0">
                <a:cs typeface="Calibri"/>
              </a:rPr>
            </a:br>
            <a:r>
              <a:rPr lang="en-US" sz="1200" dirty="0" smtClean="0">
                <a:cs typeface="Calibri"/>
              </a:rPr>
              <a:t/>
            </a:r>
            <a:br>
              <a:rPr lang="en-US" sz="1200" dirty="0" smtClean="0">
                <a:cs typeface="Calibri"/>
              </a:rPr>
            </a:br>
            <a:r>
              <a:rPr lang="en-US" sz="1200" dirty="0">
                <a:cs typeface="Calibri"/>
              </a:rPr>
              <a:t/>
            </a:r>
            <a:br>
              <a:rPr lang="en-US" sz="1200" dirty="0">
                <a:cs typeface="Calibri"/>
              </a:rPr>
            </a:br>
            <a:r>
              <a:rPr lang="en-US" sz="1200" dirty="0" smtClean="0">
                <a:cs typeface="Calibri"/>
              </a:rPr>
              <a:t/>
            </a:r>
            <a:br>
              <a:rPr lang="en-US" sz="1200" dirty="0" smtClean="0">
                <a:cs typeface="Calibri"/>
              </a:rPr>
            </a:br>
            <a:r>
              <a:rPr lang="en-US" sz="1200" dirty="0" smtClean="0">
                <a:cs typeface="Calibri"/>
              </a:rPr>
              <a:t/>
            </a:r>
            <a:br>
              <a:rPr lang="en-US" sz="1200" dirty="0" smtClean="0">
                <a:cs typeface="Calibri"/>
              </a:rPr>
            </a:br>
            <a:r>
              <a:rPr lang="en-US" sz="1200" dirty="0" smtClean="0">
                <a:cs typeface="Calibri"/>
              </a:rPr>
              <a:t/>
            </a:r>
            <a:br>
              <a:rPr lang="en-US" sz="1200" dirty="0" smtClean="0">
                <a:cs typeface="Calibri"/>
              </a:rPr>
            </a:br>
            <a:r>
              <a:rPr lang="en-US" sz="1400" dirty="0" smtClean="0">
                <a:latin typeface="Calibri"/>
                <a:cs typeface="Calibri"/>
              </a:rPr>
              <a:t/>
            </a:r>
            <a:br>
              <a:rPr lang="en-US" sz="1400" dirty="0" smtClean="0">
                <a:latin typeface="Calibri"/>
                <a:cs typeface="Calibri"/>
              </a:rPr>
            </a:br>
            <a:r>
              <a:rPr lang="en-US" sz="1400" dirty="0" smtClean="0">
                <a:latin typeface="Calibri"/>
                <a:cs typeface="Calibri"/>
              </a:rPr>
              <a:t/>
            </a:r>
            <a:br>
              <a:rPr lang="en-US" sz="1400" dirty="0" smtClean="0">
                <a:latin typeface="Calibri"/>
                <a:cs typeface="Calibri"/>
              </a:rPr>
            </a:br>
            <a:endParaRPr lang="en-GB" sz="1400" dirty="0" smtClean="0">
              <a:latin typeface="Calibri"/>
              <a:cs typeface="Calibri"/>
            </a:endParaRPr>
          </a:p>
        </p:txBody>
      </p:sp>
      <p:graphicFrame>
        <p:nvGraphicFramePr>
          <p:cNvPr id="8" name="Table 7"/>
          <p:cNvGraphicFramePr>
            <a:graphicFrameLocks noGrp="1"/>
          </p:cNvGraphicFramePr>
          <p:nvPr>
            <p:extLst>
              <p:ext uri="{D42A27DB-BD31-4B8C-83A1-F6EECF244321}">
                <p14:modId xmlns:p14="http://schemas.microsoft.com/office/powerpoint/2010/main" val="1227587217"/>
              </p:ext>
            </p:extLst>
          </p:nvPr>
        </p:nvGraphicFramePr>
        <p:xfrm>
          <a:off x="791268" y="2064462"/>
          <a:ext cx="7620000" cy="4415790"/>
        </p:xfrm>
        <a:graphic>
          <a:graphicData uri="http://schemas.openxmlformats.org/drawingml/2006/table">
            <a:tbl>
              <a:tblPr firstRow="1" bandRow="1">
                <a:tableStyleId>{2D5ABB26-0587-4C30-8999-92F81FD0307C}</a:tableStyleId>
              </a:tblPr>
              <a:tblGrid>
                <a:gridCol w="7620000">
                  <a:extLst>
                    <a:ext uri="{9D8B030D-6E8A-4147-A177-3AD203B41FA5}">
                      <a16:colId xmlns:a16="http://schemas.microsoft.com/office/drawing/2014/main" val="20000"/>
                    </a:ext>
                  </a:extLst>
                </a:gridCol>
              </a:tblGrid>
              <a:tr h="651510">
                <a:tc>
                  <a:txBody>
                    <a:bodyPr/>
                    <a:lstStyle/>
                    <a:p>
                      <a:r>
                        <a:rPr lang="en-AU" sz="3200" kern="1000" baseline="0" dirty="0" smtClean="0"/>
                        <a:t>Literary and scholastic attainments</a:t>
                      </a:r>
                      <a:endParaRPr lang="en-US" sz="3200" b="0" kern="1000" baseline="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0"/>
                  </a:ext>
                </a:extLst>
              </a:tr>
              <a:tr h="628650">
                <a:tc>
                  <a:txBody>
                    <a:bodyPr/>
                    <a:lstStyle/>
                    <a:p>
                      <a:r>
                        <a:rPr lang="en-US" sz="3200" kern="1000" baseline="0" dirty="0" smtClean="0"/>
                        <a:t>Energy to use one's talents to the full</a:t>
                      </a:r>
                      <a:endParaRPr lang="en-US" sz="3200" kern="1000" baseline="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1"/>
                  </a:ext>
                </a:extLst>
              </a:tr>
              <a:tr h="1581150">
                <a:tc>
                  <a:txBody>
                    <a:bodyPr/>
                    <a:lstStyle/>
                    <a:p>
                      <a:r>
                        <a:rPr lang="en-GB" sz="3200" kern="1000" baseline="0" dirty="0" smtClean="0">
                          <a:solidFill>
                            <a:schemeClr val="tx1"/>
                          </a:solidFill>
                          <a:latin typeface="+mn-lt"/>
                          <a:ea typeface="+mn-ea"/>
                          <a:cs typeface="+mn-cs"/>
                        </a:rPr>
                        <a:t>Truth, courage, devotion to duty, sympathy for and protection of the weak, kindliness, unselfishness and fellowship</a:t>
                      </a:r>
                      <a:endParaRPr lang="en-US" sz="3200" kern="1000" baseline="0" dirty="0">
                        <a:solidFill>
                          <a:schemeClr val="tx1"/>
                        </a:solidFill>
                        <a:latin typeface="+mn-lt"/>
                        <a:ea typeface="+mn-ea"/>
                        <a:cs typeface="+mn-c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2"/>
                  </a:ext>
                </a:extLst>
              </a:tr>
              <a:tr h="1543050">
                <a:tc>
                  <a:txBody>
                    <a:bodyPr/>
                    <a:lstStyle/>
                    <a:p>
                      <a:r>
                        <a:rPr lang="en-US" sz="3200" kern="1000" baseline="0" dirty="0" smtClean="0"/>
                        <a:t>Moral force of character and instincts to lead, and to take an interest in one's fellow beings</a:t>
                      </a:r>
                      <a:endParaRPr lang="en-GB" sz="2800" kern="1000" baseline="0" dirty="0" smtClean="0">
                        <a:latin typeface="+mn-lt"/>
                        <a:cs typeface="Calibri"/>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8147524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538424"/>
            <a:ext cx="7086600" cy="814538"/>
          </a:xfrm>
        </p:spPr>
        <p:txBody>
          <a:bodyPr>
            <a:noAutofit/>
          </a:bodyPr>
          <a:lstStyle/>
          <a:p>
            <a:pPr algn="l"/>
            <a:r>
              <a:rPr lang="en-US" sz="4000" b="1" dirty="0">
                <a:solidFill>
                  <a:schemeClr val="tx1">
                    <a:lumMod val="95000"/>
                    <a:lumOff val="5000"/>
                  </a:schemeClr>
                </a:solidFill>
                <a:cs typeface="Calibri"/>
              </a:rPr>
              <a:t>Selection Criteria: What are the Panels looking for?</a:t>
            </a:r>
          </a:p>
        </p:txBody>
      </p:sp>
      <p:pic>
        <p:nvPicPr>
          <p:cNvPr id="9" name="Picture 8" descr="Rhodes element 1.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810" y="627615"/>
            <a:ext cx="109168" cy="1079500"/>
          </a:xfrm>
          <a:prstGeom prst="rect">
            <a:avLst/>
          </a:prstGeom>
        </p:spPr>
      </p:pic>
      <p:sp>
        <p:nvSpPr>
          <p:cNvPr id="2" name="Title 1"/>
          <p:cNvSpPr>
            <a:spLocks noGrp="1"/>
          </p:cNvSpPr>
          <p:nvPr>
            <p:ph type="ctrTitle"/>
          </p:nvPr>
        </p:nvSpPr>
        <p:spPr>
          <a:xfrm>
            <a:off x="685800" y="1608394"/>
            <a:ext cx="7772400" cy="4528062"/>
          </a:xfrm>
          <a:prstGeom prst="rect">
            <a:avLst/>
          </a:prstGeom>
        </p:spPr>
        <p:txBody>
          <a:bodyPr numCol="2" anchor="t" anchorCtr="0">
            <a:noAutofit/>
          </a:bodyPr>
          <a:lstStyle/>
          <a:p>
            <a:pPr algn="l">
              <a:lnSpc>
                <a:spcPct val="130000"/>
              </a:lnSpc>
              <a:spcBef>
                <a:spcPts val="1200"/>
              </a:spcBef>
            </a:pPr>
            <a:r>
              <a:rPr lang="en-US" sz="1200" dirty="0" smtClean="0">
                <a:cs typeface="Calibri"/>
              </a:rPr>
              <a:t/>
            </a:r>
            <a:br>
              <a:rPr lang="en-US" sz="1200" dirty="0" smtClean="0">
                <a:cs typeface="Calibri"/>
              </a:rPr>
            </a:br>
            <a:r>
              <a:rPr lang="en-US" sz="1200" dirty="0" smtClean="0">
                <a:cs typeface="Calibri"/>
              </a:rPr>
              <a:t/>
            </a:r>
            <a:br>
              <a:rPr lang="en-US" sz="1200" dirty="0" smtClean="0">
                <a:cs typeface="Calibri"/>
              </a:rPr>
            </a:br>
            <a:r>
              <a:rPr lang="en-US" sz="1200" dirty="0" smtClean="0">
                <a:cs typeface="Calibri"/>
              </a:rPr>
              <a:t/>
            </a:r>
            <a:br>
              <a:rPr lang="en-US" sz="1200" dirty="0" smtClean="0">
                <a:cs typeface="Calibri"/>
              </a:rPr>
            </a:br>
            <a:r>
              <a:rPr lang="en-US" sz="1200" dirty="0" smtClean="0">
                <a:cs typeface="Calibri"/>
              </a:rPr>
              <a:t/>
            </a:r>
            <a:br>
              <a:rPr lang="en-US" sz="1200" dirty="0" smtClean="0">
                <a:cs typeface="Calibri"/>
              </a:rPr>
            </a:br>
            <a:r>
              <a:rPr lang="en-US" sz="1200" dirty="0" smtClean="0">
                <a:cs typeface="Calibri"/>
              </a:rPr>
              <a:t/>
            </a:r>
            <a:br>
              <a:rPr lang="en-US" sz="1200" dirty="0" smtClean="0">
                <a:cs typeface="Calibri"/>
              </a:rPr>
            </a:br>
            <a:r>
              <a:rPr lang="en-US" sz="1200" dirty="0" smtClean="0">
                <a:cs typeface="Calibri"/>
              </a:rPr>
              <a:t/>
            </a:r>
            <a:br>
              <a:rPr lang="en-US" sz="1200" dirty="0" smtClean="0">
                <a:cs typeface="Calibri"/>
              </a:rPr>
            </a:br>
            <a:r>
              <a:rPr lang="en-US" sz="1200" dirty="0" smtClean="0">
                <a:cs typeface="Calibri"/>
              </a:rPr>
              <a:t/>
            </a:r>
            <a:br>
              <a:rPr lang="en-US" sz="1200" dirty="0" smtClean="0">
                <a:cs typeface="Calibri"/>
              </a:rPr>
            </a:br>
            <a:r>
              <a:rPr lang="en-US" sz="1200" dirty="0" smtClean="0">
                <a:cs typeface="Calibri"/>
              </a:rPr>
              <a:t/>
            </a:r>
            <a:br>
              <a:rPr lang="en-US" sz="1200" dirty="0" smtClean="0">
                <a:cs typeface="Calibri"/>
              </a:rPr>
            </a:br>
            <a:r>
              <a:rPr lang="en-US" sz="1200" dirty="0" smtClean="0">
                <a:cs typeface="Calibri"/>
              </a:rPr>
              <a:t/>
            </a:r>
            <a:br>
              <a:rPr lang="en-US" sz="1200" dirty="0" smtClean="0">
                <a:cs typeface="Calibri"/>
              </a:rPr>
            </a:br>
            <a:r>
              <a:rPr lang="en-US" sz="1400" dirty="0" smtClean="0">
                <a:latin typeface="Calibri"/>
                <a:cs typeface="Calibri"/>
              </a:rPr>
              <a:t/>
            </a:r>
            <a:br>
              <a:rPr lang="en-US" sz="1400" dirty="0" smtClean="0">
                <a:latin typeface="Calibri"/>
                <a:cs typeface="Calibri"/>
              </a:rPr>
            </a:br>
            <a:r>
              <a:rPr lang="en-US" sz="1400" dirty="0" smtClean="0">
                <a:latin typeface="Calibri"/>
                <a:cs typeface="Calibri"/>
              </a:rPr>
              <a:t/>
            </a:r>
            <a:br>
              <a:rPr lang="en-US" sz="1400" dirty="0" smtClean="0">
                <a:latin typeface="Calibri"/>
                <a:cs typeface="Calibri"/>
              </a:rPr>
            </a:br>
            <a:endParaRPr lang="en-GB" sz="1400" dirty="0" smtClean="0">
              <a:latin typeface="Calibri"/>
              <a:cs typeface="Calibri"/>
            </a:endParaRPr>
          </a:p>
        </p:txBody>
      </p:sp>
      <p:sp>
        <p:nvSpPr>
          <p:cNvPr id="7" name="Title 1"/>
          <p:cNvSpPr txBox="1">
            <a:spLocks/>
          </p:cNvSpPr>
          <p:nvPr/>
        </p:nvSpPr>
        <p:spPr>
          <a:xfrm>
            <a:off x="685800" y="2164314"/>
            <a:ext cx="7620000" cy="4312686"/>
          </a:xfrm>
          <a:prstGeom prst="rect">
            <a:avLst/>
          </a:prstGeom>
        </p:spPr>
        <p:txBody>
          <a:bodyPr vert="horz" lIns="91440" tIns="45720" rIns="91440" bIns="45720" numCol="1"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AU" sz="3200" dirty="0" smtClean="0"/>
              <a:t>Literary </a:t>
            </a:r>
            <a:r>
              <a:rPr lang="en-AU" sz="3200" dirty="0"/>
              <a:t>and scholastic </a:t>
            </a:r>
            <a:r>
              <a:rPr lang="en-AU" sz="3200" dirty="0" smtClean="0"/>
              <a:t>attainments</a:t>
            </a:r>
          </a:p>
          <a:p>
            <a:pPr algn="l"/>
            <a:endParaRPr lang="en-AU" sz="3200" dirty="0" smtClean="0"/>
          </a:p>
          <a:p>
            <a:pPr marL="457200" indent="-457200" algn="l">
              <a:buFont typeface="Arial" panose="020B0604020202020204" pitchFamily="34" charset="0"/>
              <a:buChar char="•"/>
            </a:pPr>
            <a:r>
              <a:rPr lang="en-AU" sz="3200" dirty="0" smtClean="0">
                <a:latin typeface="Calibri"/>
                <a:cs typeface="Calibri"/>
              </a:rPr>
              <a:t>First class honours required</a:t>
            </a:r>
          </a:p>
          <a:p>
            <a:pPr marL="457200" indent="-457200" algn="l">
              <a:buFont typeface="Arial" panose="020B0604020202020204" pitchFamily="34" charset="0"/>
              <a:buChar char="•"/>
            </a:pPr>
            <a:r>
              <a:rPr lang="en-AU" sz="3200" dirty="0" smtClean="0">
                <a:latin typeface="Calibri"/>
                <a:cs typeface="Calibri"/>
              </a:rPr>
              <a:t>Other evidence such as prizes, awards, publications</a:t>
            </a:r>
            <a:endParaRPr lang="en-US" sz="3200" dirty="0">
              <a:latin typeface="Calibri"/>
              <a:cs typeface="Calibri"/>
            </a:endParaRPr>
          </a:p>
        </p:txBody>
      </p:sp>
    </p:spTree>
    <p:extLst>
      <p:ext uri="{BB962C8B-B14F-4D97-AF65-F5344CB8AC3E}">
        <p14:creationId xmlns:p14="http://schemas.microsoft.com/office/powerpoint/2010/main" val="14066773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538424"/>
            <a:ext cx="7086600" cy="814538"/>
          </a:xfrm>
        </p:spPr>
        <p:txBody>
          <a:bodyPr>
            <a:noAutofit/>
          </a:bodyPr>
          <a:lstStyle/>
          <a:p>
            <a:pPr algn="l"/>
            <a:r>
              <a:rPr lang="en-US" sz="4000" b="1" dirty="0">
                <a:solidFill>
                  <a:schemeClr val="tx1">
                    <a:lumMod val="95000"/>
                    <a:lumOff val="5000"/>
                  </a:schemeClr>
                </a:solidFill>
                <a:cs typeface="Calibri"/>
              </a:rPr>
              <a:t>Selection Criteria: What are the Panels looking for?</a:t>
            </a:r>
          </a:p>
        </p:txBody>
      </p:sp>
      <p:pic>
        <p:nvPicPr>
          <p:cNvPr id="9" name="Picture 8" descr="Rhodes element 1.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810" y="627615"/>
            <a:ext cx="109168" cy="1079500"/>
          </a:xfrm>
          <a:prstGeom prst="rect">
            <a:avLst/>
          </a:prstGeom>
        </p:spPr>
      </p:pic>
      <p:sp>
        <p:nvSpPr>
          <p:cNvPr id="2" name="Title 1"/>
          <p:cNvSpPr>
            <a:spLocks noGrp="1"/>
          </p:cNvSpPr>
          <p:nvPr>
            <p:ph type="ctrTitle"/>
          </p:nvPr>
        </p:nvSpPr>
        <p:spPr>
          <a:xfrm>
            <a:off x="685800" y="1608394"/>
            <a:ext cx="7772400" cy="4528062"/>
          </a:xfrm>
          <a:prstGeom prst="rect">
            <a:avLst/>
          </a:prstGeom>
        </p:spPr>
        <p:txBody>
          <a:bodyPr numCol="2" anchor="t" anchorCtr="0">
            <a:noAutofit/>
          </a:bodyPr>
          <a:lstStyle/>
          <a:p>
            <a:pPr algn="l">
              <a:lnSpc>
                <a:spcPct val="130000"/>
              </a:lnSpc>
              <a:spcBef>
                <a:spcPts val="1200"/>
              </a:spcBef>
            </a:pPr>
            <a:r>
              <a:rPr lang="en-US" sz="1200" dirty="0" smtClean="0">
                <a:cs typeface="Calibri"/>
              </a:rPr>
              <a:t/>
            </a:r>
            <a:br>
              <a:rPr lang="en-US" sz="1200" dirty="0" smtClean="0">
                <a:cs typeface="Calibri"/>
              </a:rPr>
            </a:br>
            <a:r>
              <a:rPr lang="en-US" sz="1200" dirty="0" smtClean="0">
                <a:cs typeface="Calibri"/>
              </a:rPr>
              <a:t/>
            </a:r>
            <a:br>
              <a:rPr lang="en-US" sz="1200" dirty="0" smtClean="0">
                <a:cs typeface="Calibri"/>
              </a:rPr>
            </a:br>
            <a:r>
              <a:rPr lang="en-US" sz="1200" dirty="0" smtClean="0">
                <a:cs typeface="Calibri"/>
              </a:rPr>
              <a:t/>
            </a:r>
            <a:br>
              <a:rPr lang="en-US" sz="1200" dirty="0" smtClean="0">
                <a:cs typeface="Calibri"/>
              </a:rPr>
            </a:br>
            <a:r>
              <a:rPr lang="en-US" sz="1200" dirty="0" smtClean="0">
                <a:cs typeface="Calibri"/>
              </a:rPr>
              <a:t/>
            </a:r>
            <a:br>
              <a:rPr lang="en-US" sz="1200" dirty="0" smtClean="0">
                <a:cs typeface="Calibri"/>
              </a:rPr>
            </a:br>
            <a:r>
              <a:rPr lang="en-US" sz="1200" dirty="0" smtClean="0">
                <a:cs typeface="Calibri"/>
              </a:rPr>
              <a:t/>
            </a:r>
            <a:br>
              <a:rPr lang="en-US" sz="1200" dirty="0" smtClean="0">
                <a:cs typeface="Calibri"/>
              </a:rPr>
            </a:br>
            <a:r>
              <a:rPr lang="en-US" sz="1200" dirty="0" smtClean="0">
                <a:cs typeface="Calibri"/>
              </a:rPr>
              <a:t/>
            </a:r>
            <a:br>
              <a:rPr lang="en-US" sz="1200" dirty="0" smtClean="0">
                <a:cs typeface="Calibri"/>
              </a:rPr>
            </a:br>
            <a:r>
              <a:rPr lang="en-US" sz="1200" dirty="0" smtClean="0">
                <a:cs typeface="Calibri"/>
              </a:rPr>
              <a:t/>
            </a:r>
            <a:br>
              <a:rPr lang="en-US" sz="1200" dirty="0" smtClean="0">
                <a:cs typeface="Calibri"/>
              </a:rPr>
            </a:br>
            <a:r>
              <a:rPr lang="en-US" sz="1200" dirty="0" smtClean="0">
                <a:cs typeface="Calibri"/>
              </a:rPr>
              <a:t/>
            </a:r>
            <a:br>
              <a:rPr lang="en-US" sz="1200" dirty="0" smtClean="0">
                <a:cs typeface="Calibri"/>
              </a:rPr>
            </a:br>
            <a:r>
              <a:rPr lang="en-US" sz="1200" dirty="0" smtClean="0">
                <a:cs typeface="Calibri"/>
              </a:rPr>
              <a:t/>
            </a:r>
            <a:br>
              <a:rPr lang="en-US" sz="1200" dirty="0" smtClean="0">
                <a:cs typeface="Calibri"/>
              </a:rPr>
            </a:br>
            <a:r>
              <a:rPr lang="en-US" sz="1400" dirty="0" smtClean="0">
                <a:latin typeface="Calibri"/>
                <a:cs typeface="Calibri"/>
              </a:rPr>
              <a:t/>
            </a:r>
            <a:br>
              <a:rPr lang="en-US" sz="1400" dirty="0" smtClean="0">
                <a:latin typeface="Calibri"/>
                <a:cs typeface="Calibri"/>
              </a:rPr>
            </a:br>
            <a:r>
              <a:rPr lang="en-US" sz="1400" dirty="0" smtClean="0">
                <a:latin typeface="Calibri"/>
                <a:cs typeface="Calibri"/>
              </a:rPr>
              <a:t/>
            </a:r>
            <a:br>
              <a:rPr lang="en-US" sz="1400" dirty="0" smtClean="0">
                <a:latin typeface="Calibri"/>
                <a:cs typeface="Calibri"/>
              </a:rPr>
            </a:br>
            <a:endParaRPr lang="en-GB" sz="1400" dirty="0" smtClean="0">
              <a:latin typeface="Calibri"/>
              <a:cs typeface="Calibri"/>
            </a:endParaRPr>
          </a:p>
        </p:txBody>
      </p:sp>
      <p:sp>
        <p:nvSpPr>
          <p:cNvPr id="7" name="Title 1"/>
          <p:cNvSpPr txBox="1">
            <a:spLocks/>
          </p:cNvSpPr>
          <p:nvPr/>
        </p:nvSpPr>
        <p:spPr>
          <a:xfrm>
            <a:off x="685800" y="2164314"/>
            <a:ext cx="7620000" cy="4312686"/>
          </a:xfrm>
          <a:prstGeom prst="rect">
            <a:avLst/>
          </a:prstGeom>
        </p:spPr>
        <p:txBody>
          <a:bodyPr vert="horz" lIns="91440" tIns="45720" rIns="91440" bIns="45720" numCol="1"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dirty="0"/>
              <a:t>Energy to use one's talents to the </a:t>
            </a:r>
            <a:r>
              <a:rPr lang="en-US" sz="3200" dirty="0" smtClean="0"/>
              <a:t>full</a:t>
            </a:r>
          </a:p>
          <a:p>
            <a:pPr algn="l"/>
            <a:endParaRPr lang="en-US" sz="3200" dirty="0" smtClean="0"/>
          </a:p>
          <a:p>
            <a:pPr marL="457200" indent="-457200" algn="l">
              <a:buFont typeface="Arial" panose="020B0604020202020204" pitchFamily="34" charset="0"/>
              <a:buChar char="•"/>
            </a:pPr>
            <a:r>
              <a:rPr lang="en-US" sz="3200" dirty="0" smtClean="0"/>
              <a:t>What do you do </a:t>
            </a:r>
            <a:r>
              <a:rPr lang="en-US" sz="3200" i="1" dirty="0" smtClean="0"/>
              <a:t>outside </a:t>
            </a:r>
            <a:r>
              <a:rPr lang="en-US" sz="3200" dirty="0" smtClean="0"/>
              <a:t>the classroom?</a:t>
            </a:r>
          </a:p>
          <a:p>
            <a:pPr marL="457200" indent="-457200" algn="l">
              <a:buFont typeface="Arial" panose="020B0604020202020204" pitchFamily="34" charset="0"/>
              <a:buChar char="•"/>
            </a:pPr>
            <a:r>
              <a:rPr lang="en-US" sz="3200" dirty="0" smtClean="0"/>
              <a:t>What are you passionate about and how have you pursued those interests?</a:t>
            </a:r>
          </a:p>
          <a:p>
            <a:pPr marL="457200" indent="-457200" algn="l">
              <a:buFont typeface="Arial" panose="020B0604020202020204" pitchFamily="34" charset="0"/>
              <a:buChar char="•"/>
            </a:pPr>
            <a:r>
              <a:rPr lang="en-US" sz="3200" dirty="0"/>
              <a:t>Sport is an example but only one way to demonstrate this criterion</a:t>
            </a:r>
          </a:p>
          <a:p>
            <a:pPr marL="457200" indent="-457200" algn="l">
              <a:buFont typeface="Arial" panose="020B0604020202020204" pitchFamily="34" charset="0"/>
              <a:buChar char="•"/>
            </a:pPr>
            <a:endParaRPr lang="en-US" sz="3200" dirty="0"/>
          </a:p>
          <a:p>
            <a:pPr algn="l"/>
            <a:endParaRPr lang="en-US" sz="2800" dirty="0" smtClean="0"/>
          </a:p>
          <a:p>
            <a:pPr algn="l"/>
            <a:endParaRPr lang="en-US" sz="2800" dirty="0"/>
          </a:p>
          <a:p>
            <a:pPr algn="l"/>
            <a:endParaRPr lang="en-US" sz="2800" dirty="0">
              <a:latin typeface="Calibri"/>
              <a:cs typeface="Calibri"/>
            </a:endParaRPr>
          </a:p>
        </p:txBody>
      </p:sp>
    </p:spTree>
    <p:extLst>
      <p:ext uri="{BB962C8B-B14F-4D97-AF65-F5344CB8AC3E}">
        <p14:creationId xmlns:p14="http://schemas.microsoft.com/office/powerpoint/2010/main" val="32671438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538424"/>
            <a:ext cx="7086600" cy="814538"/>
          </a:xfrm>
        </p:spPr>
        <p:txBody>
          <a:bodyPr>
            <a:noAutofit/>
          </a:bodyPr>
          <a:lstStyle/>
          <a:p>
            <a:pPr algn="l"/>
            <a:r>
              <a:rPr lang="en-US" sz="4000" b="1" dirty="0">
                <a:solidFill>
                  <a:schemeClr val="tx1">
                    <a:lumMod val="95000"/>
                    <a:lumOff val="5000"/>
                  </a:schemeClr>
                </a:solidFill>
                <a:cs typeface="Calibri"/>
              </a:rPr>
              <a:t>Selection Criteria: What are the Panels looking for?</a:t>
            </a:r>
          </a:p>
        </p:txBody>
      </p:sp>
      <p:pic>
        <p:nvPicPr>
          <p:cNvPr id="9" name="Picture 8" descr="Rhodes element 1.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810" y="627615"/>
            <a:ext cx="109168" cy="1079500"/>
          </a:xfrm>
          <a:prstGeom prst="rect">
            <a:avLst/>
          </a:prstGeom>
        </p:spPr>
      </p:pic>
      <p:sp>
        <p:nvSpPr>
          <p:cNvPr id="2" name="Title 1"/>
          <p:cNvSpPr>
            <a:spLocks noGrp="1"/>
          </p:cNvSpPr>
          <p:nvPr>
            <p:ph type="ctrTitle"/>
          </p:nvPr>
        </p:nvSpPr>
        <p:spPr>
          <a:xfrm>
            <a:off x="685800" y="1608394"/>
            <a:ext cx="7772400" cy="4528062"/>
          </a:xfrm>
          <a:prstGeom prst="rect">
            <a:avLst/>
          </a:prstGeom>
        </p:spPr>
        <p:txBody>
          <a:bodyPr numCol="2" anchor="t" anchorCtr="0">
            <a:noAutofit/>
          </a:bodyPr>
          <a:lstStyle/>
          <a:p>
            <a:pPr algn="l">
              <a:lnSpc>
                <a:spcPct val="130000"/>
              </a:lnSpc>
              <a:spcBef>
                <a:spcPts val="1200"/>
              </a:spcBef>
            </a:pPr>
            <a:r>
              <a:rPr lang="en-US" sz="1200" dirty="0" smtClean="0">
                <a:cs typeface="Calibri"/>
              </a:rPr>
              <a:t/>
            </a:r>
            <a:br>
              <a:rPr lang="en-US" sz="1200" dirty="0" smtClean="0">
                <a:cs typeface="Calibri"/>
              </a:rPr>
            </a:br>
            <a:r>
              <a:rPr lang="en-US" sz="1200" dirty="0" smtClean="0">
                <a:cs typeface="Calibri"/>
              </a:rPr>
              <a:t/>
            </a:r>
            <a:br>
              <a:rPr lang="en-US" sz="1200" dirty="0" smtClean="0">
                <a:cs typeface="Calibri"/>
              </a:rPr>
            </a:br>
            <a:r>
              <a:rPr lang="en-US" sz="1200" dirty="0" smtClean="0">
                <a:cs typeface="Calibri"/>
              </a:rPr>
              <a:t/>
            </a:r>
            <a:br>
              <a:rPr lang="en-US" sz="1200" dirty="0" smtClean="0">
                <a:cs typeface="Calibri"/>
              </a:rPr>
            </a:br>
            <a:r>
              <a:rPr lang="en-US" sz="1200" dirty="0" smtClean="0">
                <a:cs typeface="Calibri"/>
              </a:rPr>
              <a:t/>
            </a:r>
            <a:br>
              <a:rPr lang="en-US" sz="1200" dirty="0" smtClean="0">
                <a:cs typeface="Calibri"/>
              </a:rPr>
            </a:br>
            <a:r>
              <a:rPr lang="en-US" sz="1200" dirty="0" smtClean="0">
                <a:cs typeface="Calibri"/>
              </a:rPr>
              <a:t/>
            </a:r>
            <a:br>
              <a:rPr lang="en-US" sz="1200" dirty="0" smtClean="0">
                <a:cs typeface="Calibri"/>
              </a:rPr>
            </a:br>
            <a:r>
              <a:rPr lang="en-US" sz="1200" dirty="0" smtClean="0">
                <a:cs typeface="Calibri"/>
              </a:rPr>
              <a:t/>
            </a:r>
            <a:br>
              <a:rPr lang="en-US" sz="1200" dirty="0" smtClean="0">
                <a:cs typeface="Calibri"/>
              </a:rPr>
            </a:br>
            <a:r>
              <a:rPr lang="en-US" sz="1200" dirty="0" smtClean="0">
                <a:cs typeface="Calibri"/>
              </a:rPr>
              <a:t/>
            </a:r>
            <a:br>
              <a:rPr lang="en-US" sz="1200" dirty="0" smtClean="0">
                <a:cs typeface="Calibri"/>
              </a:rPr>
            </a:br>
            <a:r>
              <a:rPr lang="en-US" sz="1200" dirty="0" smtClean="0">
                <a:cs typeface="Calibri"/>
              </a:rPr>
              <a:t/>
            </a:r>
            <a:br>
              <a:rPr lang="en-US" sz="1200" dirty="0" smtClean="0">
                <a:cs typeface="Calibri"/>
              </a:rPr>
            </a:br>
            <a:r>
              <a:rPr lang="en-US" sz="1200" dirty="0" smtClean="0">
                <a:cs typeface="Calibri"/>
              </a:rPr>
              <a:t/>
            </a:r>
            <a:br>
              <a:rPr lang="en-US" sz="1200" dirty="0" smtClean="0">
                <a:cs typeface="Calibri"/>
              </a:rPr>
            </a:br>
            <a:r>
              <a:rPr lang="en-US" sz="1400" dirty="0" smtClean="0">
                <a:latin typeface="Calibri"/>
                <a:cs typeface="Calibri"/>
              </a:rPr>
              <a:t/>
            </a:r>
            <a:br>
              <a:rPr lang="en-US" sz="1400" dirty="0" smtClean="0">
                <a:latin typeface="Calibri"/>
                <a:cs typeface="Calibri"/>
              </a:rPr>
            </a:br>
            <a:r>
              <a:rPr lang="en-US" sz="1400" dirty="0" smtClean="0">
                <a:latin typeface="Calibri"/>
                <a:cs typeface="Calibri"/>
              </a:rPr>
              <a:t/>
            </a:r>
            <a:br>
              <a:rPr lang="en-US" sz="1400" dirty="0" smtClean="0">
                <a:latin typeface="Calibri"/>
                <a:cs typeface="Calibri"/>
              </a:rPr>
            </a:br>
            <a:endParaRPr lang="en-GB" sz="1400" dirty="0" smtClean="0">
              <a:latin typeface="Calibri"/>
              <a:cs typeface="Calibri"/>
            </a:endParaRPr>
          </a:p>
        </p:txBody>
      </p:sp>
      <p:sp>
        <p:nvSpPr>
          <p:cNvPr id="7" name="Title 1"/>
          <p:cNvSpPr txBox="1">
            <a:spLocks/>
          </p:cNvSpPr>
          <p:nvPr/>
        </p:nvSpPr>
        <p:spPr>
          <a:xfrm>
            <a:off x="685800" y="2164314"/>
            <a:ext cx="7620000" cy="4312686"/>
          </a:xfrm>
          <a:prstGeom prst="rect">
            <a:avLst/>
          </a:prstGeom>
        </p:spPr>
        <p:txBody>
          <a:bodyPr vert="horz" lIns="91440" tIns="45720" rIns="91440" bIns="45720" numCol="1"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3200" dirty="0"/>
              <a:t>Truth, courage, devotion to duty, sympathy for and protection of the weak, kindliness, unselfishness and </a:t>
            </a:r>
            <a:r>
              <a:rPr lang="en-GB" sz="3200" dirty="0" smtClean="0"/>
              <a:t>fellowship</a:t>
            </a:r>
          </a:p>
          <a:p>
            <a:pPr algn="l"/>
            <a:endParaRPr lang="en-GB" sz="3200" dirty="0" smtClean="0"/>
          </a:p>
          <a:p>
            <a:pPr marL="457200" indent="-457200" algn="l">
              <a:buFont typeface="Arial" panose="020B0604020202020204" pitchFamily="34" charset="0"/>
              <a:buChar char="•"/>
            </a:pPr>
            <a:r>
              <a:rPr lang="en-GB" sz="3200" dirty="0" smtClean="0"/>
              <a:t>What do you stand for? What are your principles?</a:t>
            </a:r>
          </a:p>
          <a:p>
            <a:pPr marL="457200" indent="-457200" algn="l">
              <a:buFont typeface="Arial" panose="020B0604020202020204" pitchFamily="34" charset="0"/>
              <a:buChar char="•"/>
            </a:pPr>
            <a:r>
              <a:rPr lang="en-GB" sz="3200" dirty="0" smtClean="0"/>
              <a:t>Part of this is evidenced by your service to the community </a:t>
            </a:r>
            <a:endParaRPr lang="en-US" sz="3200" dirty="0"/>
          </a:p>
          <a:p>
            <a:pPr algn="l"/>
            <a:endParaRPr lang="en-US" sz="2800" dirty="0">
              <a:latin typeface="Calibri"/>
              <a:cs typeface="Calibri"/>
            </a:endParaRPr>
          </a:p>
        </p:txBody>
      </p:sp>
    </p:spTree>
    <p:extLst>
      <p:ext uri="{BB962C8B-B14F-4D97-AF65-F5344CB8AC3E}">
        <p14:creationId xmlns:p14="http://schemas.microsoft.com/office/powerpoint/2010/main" val="326714380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963</Words>
  <Application>Microsoft Office PowerPoint</Application>
  <PresentationFormat>On-screen Show (4:3)</PresentationFormat>
  <Paragraphs>183</Paragraphs>
  <Slides>23</Slides>
  <Notes>23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ＭＳ Ｐゴシック</vt:lpstr>
      <vt:lpstr>Arial</vt:lpstr>
      <vt:lpstr>Calibri</vt:lpstr>
      <vt:lpstr>Office Theme</vt:lpstr>
      <vt:lpstr>PowerPoint Presentation</vt:lpstr>
      <vt:lpstr>  Overview         </vt:lpstr>
      <vt:lpstr>Every year 9 Australian Rhodes Scholars are elected (over 100 from around world each year).  They are part of a tradition that started in Australia in 1903.  They join a community of nearly 8000 Rhodes Scholars worldwide.</vt:lpstr>
      <vt:lpstr>           </vt:lpstr>
      <vt:lpstr>           </vt:lpstr>
      <vt:lpstr>           </vt:lpstr>
      <vt:lpstr>           </vt:lpstr>
      <vt:lpstr>           </vt:lpstr>
      <vt:lpstr>           </vt:lpstr>
      <vt:lpstr>           </vt:lpstr>
      <vt:lpstr>  </vt:lpstr>
      <vt:lpstr>  </vt:lpstr>
      <vt:lpstr>PowerPoint Presentation</vt:lpstr>
      <vt:lpstr>           </vt:lpstr>
      <vt:lpstr>           </vt:lpstr>
      <vt:lpstr>           </vt:lpstr>
      <vt:lpstr>           </vt:lpstr>
      <vt:lpstr>           </vt:lpstr>
      <vt:lpstr>           </vt:lpstr>
      <vt:lpstr>           </vt:lpstr>
      <vt:lpstr>The Rhodes Program includes:  FIRST YEAR RETREAT Service &amp; Leadership  SECOND YEAR RETREAT Building a life of Purpose, Meaning,  and Balance  SKILLS WORKSHOP SESSIONS Public speaking, problem solving, leadership, writing for impact and  media training  SPEAKER SERIES with leading international speakers from politics, academia, commerce  WEEKLY DISCUSSIONS and debates on global challenges  INTERNSHIPS within a wide range of organisations</vt:lpstr>
      <vt:lpstr>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2017-07-31T22:03:03Z</dcterms:created>
  <dcterms:modified xsi:type="dcterms:W3CDTF">2018-05-08T04:01:29Z</dcterms:modified>
</cp:coreProperties>
</file>